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35"/>
  </p:notesMasterIdLst>
  <p:handoutMasterIdLst>
    <p:handoutMasterId r:id="rId36"/>
  </p:handoutMasterIdLst>
  <p:sldIdLst>
    <p:sldId id="256" r:id="rId5"/>
    <p:sldId id="257" r:id="rId6"/>
    <p:sldId id="261" r:id="rId7"/>
    <p:sldId id="286" r:id="rId8"/>
    <p:sldId id="258" r:id="rId9"/>
    <p:sldId id="285" r:id="rId10"/>
    <p:sldId id="289" r:id="rId11"/>
    <p:sldId id="263" r:id="rId12"/>
    <p:sldId id="270" r:id="rId13"/>
    <p:sldId id="294" r:id="rId14"/>
    <p:sldId id="295" r:id="rId15"/>
    <p:sldId id="298" r:id="rId16"/>
    <p:sldId id="299" r:id="rId17"/>
    <p:sldId id="300" r:id="rId18"/>
    <p:sldId id="297" r:id="rId19"/>
    <p:sldId id="293" r:id="rId20"/>
    <p:sldId id="262" r:id="rId21"/>
    <p:sldId id="290" r:id="rId22"/>
    <p:sldId id="291" r:id="rId23"/>
    <p:sldId id="292" r:id="rId24"/>
    <p:sldId id="287" r:id="rId25"/>
    <p:sldId id="273" r:id="rId26"/>
    <p:sldId id="260" r:id="rId27"/>
    <p:sldId id="265" r:id="rId28"/>
    <p:sldId id="268" r:id="rId29"/>
    <p:sldId id="272" r:id="rId30"/>
    <p:sldId id="266" r:id="rId31"/>
    <p:sldId id="288" r:id="rId32"/>
    <p:sldId id="267" r:id="rId33"/>
    <p:sldId id="269"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267" autoAdjust="0"/>
    <p:restoredTop sz="94664"/>
  </p:normalViewPr>
  <p:slideViewPr>
    <p:cSldViewPr>
      <p:cViewPr varScale="1">
        <p:scale>
          <a:sx n="46" d="100"/>
          <a:sy n="46" d="100"/>
        </p:scale>
        <p:origin x="165" y="27"/>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0297987-53C7-4B49-9ED9-72365553E688}" type="datetimeFigureOut">
              <a:rPr lang="en-US" smtClean="0"/>
              <a:t>5/13/2020</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1440" tIns="45720" rIns="91440" bIns="45720" rtlCol="0" anchor="b"/>
          <a:lstStyle>
            <a:lvl1pPr algn="r">
              <a:defRPr sz="1200"/>
            </a:lvl1pPr>
          </a:lstStyle>
          <a:p>
            <a:fld id="{30888656-23C7-4997-A065-D24B08DB9581}" type="slidenum">
              <a:rPr lang="en-US" smtClean="0"/>
              <a:t>‹#›</a:t>
            </a:fld>
            <a:endParaRPr lang="en-US"/>
          </a:p>
        </p:txBody>
      </p:sp>
    </p:spTree>
    <p:extLst>
      <p:ext uri="{BB962C8B-B14F-4D97-AF65-F5344CB8AC3E}">
        <p14:creationId xmlns:p14="http://schemas.microsoft.com/office/powerpoint/2010/main" val="3643201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2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5221"/>
          </a:xfrm>
          <a:prstGeom prst="rect">
            <a:avLst/>
          </a:prstGeom>
        </p:spPr>
        <p:txBody>
          <a:bodyPr vert="horz" lIns="91440" tIns="45720" rIns="91440" bIns="45720" rtlCol="0"/>
          <a:lstStyle>
            <a:lvl1pPr algn="r">
              <a:defRPr sz="1200"/>
            </a:lvl1pPr>
          </a:lstStyle>
          <a:p>
            <a:fld id="{08AE48BF-137D-4C3F-95B2-FFF8224F2CB1}" type="datetimeFigureOut">
              <a:rPr lang="en-US" smtClean="0"/>
              <a:t>5/13/2020</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392"/>
            <a:ext cx="5486400" cy="41821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5"/>
            <a:ext cx="2971800" cy="4652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575"/>
            <a:ext cx="2971800" cy="465221"/>
          </a:xfrm>
          <a:prstGeom prst="rect">
            <a:avLst/>
          </a:prstGeom>
        </p:spPr>
        <p:txBody>
          <a:bodyPr vert="horz" lIns="91440" tIns="45720" rIns="91440" bIns="45720" rtlCol="0" anchor="b"/>
          <a:lstStyle>
            <a:lvl1pPr algn="r">
              <a:defRPr sz="1200"/>
            </a:lvl1pPr>
          </a:lstStyle>
          <a:p>
            <a:fld id="{6F2B670A-4087-4D67-9F9F-2C6A60DCF6EF}" type="slidenum">
              <a:rPr lang="en-US" smtClean="0"/>
              <a:t>‹#›</a:t>
            </a:fld>
            <a:endParaRPr lang="en-US"/>
          </a:p>
        </p:txBody>
      </p:sp>
    </p:spTree>
    <p:extLst>
      <p:ext uri="{BB962C8B-B14F-4D97-AF65-F5344CB8AC3E}">
        <p14:creationId xmlns:p14="http://schemas.microsoft.com/office/powerpoint/2010/main" val="314015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Candace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2</a:t>
            </a:fld>
            <a:endParaRPr lang="en-US"/>
          </a:p>
        </p:txBody>
      </p:sp>
    </p:spTree>
    <p:extLst>
      <p:ext uri="{BB962C8B-B14F-4D97-AF65-F5344CB8AC3E}">
        <p14:creationId xmlns:p14="http://schemas.microsoft.com/office/powerpoint/2010/main" val="4053170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13</a:t>
            </a:fld>
            <a:endParaRPr lang="en-US"/>
          </a:p>
        </p:txBody>
      </p:sp>
    </p:spTree>
    <p:extLst>
      <p:ext uri="{BB962C8B-B14F-4D97-AF65-F5344CB8AC3E}">
        <p14:creationId xmlns:p14="http://schemas.microsoft.com/office/powerpoint/2010/main" val="286482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B7E05C-CA09-430C-BD1E-C07A3131E618}" type="slidenum">
              <a:rPr lang="en-US" smtClean="0"/>
              <a:t>14</a:t>
            </a:fld>
            <a:endParaRPr lang="en-US"/>
          </a:p>
        </p:txBody>
      </p:sp>
    </p:spTree>
    <p:extLst>
      <p:ext uri="{BB962C8B-B14F-4D97-AF65-F5344CB8AC3E}">
        <p14:creationId xmlns:p14="http://schemas.microsoft.com/office/powerpoint/2010/main" val="325237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Candace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17</a:t>
            </a:fld>
            <a:endParaRPr lang="en-US"/>
          </a:p>
        </p:txBody>
      </p:sp>
    </p:spTree>
    <p:extLst>
      <p:ext uri="{BB962C8B-B14F-4D97-AF65-F5344CB8AC3E}">
        <p14:creationId xmlns:p14="http://schemas.microsoft.com/office/powerpoint/2010/main" val="478808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Candace</a:t>
            </a:r>
          </a:p>
        </p:txBody>
      </p:sp>
      <p:sp>
        <p:nvSpPr>
          <p:cNvPr id="4" name="Slide Number Placeholder 3"/>
          <p:cNvSpPr>
            <a:spLocks noGrp="1"/>
          </p:cNvSpPr>
          <p:nvPr>
            <p:ph type="sldNum" sz="quarter" idx="10"/>
          </p:nvPr>
        </p:nvSpPr>
        <p:spPr/>
        <p:txBody>
          <a:bodyPr/>
          <a:lstStyle/>
          <a:p>
            <a:fld id="{6F2B670A-4087-4D67-9F9F-2C6A60DCF6EF}" type="slidenum">
              <a:rPr lang="en-US" smtClean="0"/>
              <a:t>21</a:t>
            </a:fld>
            <a:endParaRPr lang="en-US"/>
          </a:p>
        </p:txBody>
      </p:sp>
    </p:spTree>
    <p:extLst>
      <p:ext uri="{BB962C8B-B14F-4D97-AF65-F5344CB8AC3E}">
        <p14:creationId xmlns:p14="http://schemas.microsoft.com/office/powerpoint/2010/main" val="2455573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Candace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22</a:t>
            </a:fld>
            <a:endParaRPr lang="en-US"/>
          </a:p>
        </p:txBody>
      </p:sp>
    </p:spTree>
    <p:extLst>
      <p:ext uri="{BB962C8B-B14F-4D97-AF65-F5344CB8AC3E}">
        <p14:creationId xmlns:p14="http://schemas.microsoft.com/office/powerpoint/2010/main" val="1720301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a:t>
            </a:r>
            <a:r>
              <a:rPr lang="en-US" baseline="0" dirty="0"/>
              <a:t> P.</a:t>
            </a:r>
            <a:r>
              <a:rPr lang="en-US" dirty="0"/>
              <a:t>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23</a:t>
            </a:fld>
            <a:endParaRPr lang="en-US"/>
          </a:p>
        </p:txBody>
      </p:sp>
    </p:spTree>
    <p:extLst>
      <p:ext uri="{BB962C8B-B14F-4D97-AF65-F5344CB8AC3E}">
        <p14:creationId xmlns:p14="http://schemas.microsoft.com/office/powerpoint/2010/main" val="2420496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24</a:t>
            </a:fld>
            <a:endParaRPr lang="en-US"/>
          </a:p>
        </p:txBody>
      </p:sp>
    </p:spTree>
    <p:extLst>
      <p:ext uri="{BB962C8B-B14F-4D97-AF65-F5344CB8AC3E}">
        <p14:creationId xmlns:p14="http://schemas.microsoft.com/office/powerpoint/2010/main" val="30640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a:t>
            </a:r>
            <a:r>
              <a:rPr lang="en-US" baseline="0" dirty="0"/>
              <a:t> speaks</a:t>
            </a:r>
            <a:endParaRPr lang="en-US" dirty="0"/>
          </a:p>
        </p:txBody>
      </p:sp>
      <p:sp>
        <p:nvSpPr>
          <p:cNvPr id="4" name="Slide Number Placeholder 3"/>
          <p:cNvSpPr>
            <a:spLocks noGrp="1"/>
          </p:cNvSpPr>
          <p:nvPr>
            <p:ph type="sldNum" sz="quarter" idx="10"/>
          </p:nvPr>
        </p:nvSpPr>
        <p:spPr/>
        <p:txBody>
          <a:bodyPr/>
          <a:lstStyle/>
          <a:p>
            <a:fld id="{6F2B670A-4087-4D67-9F9F-2C6A60DCF6EF}" type="slidenum">
              <a:rPr lang="en-US" smtClean="0"/>
              <a:t>25</a:t>
            </a:fld>
            <a:endParaRPr lang="en-US"/>
          </a:p>
        </p:txBody>
      </p:sp>
    </p:spTree>
    <p:extLst>
      <p:ext uri="{BB962C8B-B14F-4D97-AF65-F5344CB8AC3E}">
        <p14:creationId xmlns:p14="http://schemas.microsoft.com/office/powerpoint/2010/main" val="3849599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  P.</a:t>
            </a:r>
            <a:r>
              <a:rPr lang="en-US" baseline="0" dirty="0"/>
              <a:t> </a:t>
            </a:r>
            <a:r>
              <a:rPr lang="en-US" dirty="0"/>
              <a:t>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26</a:t>
            </a:fld>
            <a:endParaRPr lang="en-US"/>
          </a:p>
        </p:txBody>
      </p:sp>
    </p:spTree>
    <p:extLst>
      <p:ext uri="{BB962C8B-B14F-4D97-AF65-F5344CB8AC3E}">
        <p14:creationId xmlns:p14="http://schemas.microsoft.com/office/powerpoint/2010/main" val="262691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Candace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27</a:t>
            </a:fld>
            <a:endParaRPr lang="en-US"/>
          </a:p>
        </p:txBody>
      </p:sp>
    </p:spTree>
    <p:extLst>
      <p:ext uri="{BB962C8B-B14F-4D97-AF65-F5344CB8AC3E}">
        <p14:creationId xmlns:p14="http://schemas.microsoft.com/office/powerpoint/2010/main" val="158532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 intro’s both and Tracy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3</a:t>
            </a:fld>
            <a:endParaRPr lang="en-US"/>
          </a:p>
        </p:txBody>
      </p:sp>
    </p:spTree>
    <p:extLst>
      <p:ext uri="{BB962C8B-B14F-4D97-AF65-F5344CB8AC3E}">
        <p14:creationId xmlns:p14="http://schemas.microsoft.com/office/powerpoint/2010/main" val="2562629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Candace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30</a:t>
            </a:fld>
            <a:endParaRPr lang="en-US"/>
          </a:p>
        </p:txBody>
      </p:sp>
    </p:spTree>
    <p:extLst>
      <p:ext uri="{BB962C8B-B14F-4D97-AF65-F5344CB8AC3E}">
        <p14:creationId xmlns:p14="http://schemas.microsoft.com/office/powerpoint/2010/main" val="349964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Candace</a:t>
            </a:r>
          </a:p>
        </p:txBody>
      </p:sp>
      <p:sp>
        <p:nvSpPr>
          <p:cNvPr id="4" name="Slide Number Placeholder 3"/>
          <p:cNvSpPr>
            <a:spLocks noGrp="1"/>
          </p:cNvSpPr>
          <p:nvPr>
            <p:ph type="sldNum" sz="quarter" idx="10"/>
          </p:nvPr>
        </p:nvSpPr>
        <p:spPr/>
        <p:txBody>
          <a:bodyPr/>
          <a:lstStyle/>
          <a:p>
            <a:fld id="{6F2B670A-4087-4D67-9F9F-2C6A60DCF6EF}" type="slidenum">
              <a:rPr lang="en-US" smtClean="0"/>
              <a:t>4</a:t>
            </a:fld>
            <a:endParaRPr lang="en-US"/>
          </a:p>
        </p:txBody>
      </p:sp>
    </p:spTree>
    <p:extLst>
      <p:ext uri="{BB962C8B-B14F-4D97-AF65-F5344CB8AC3E}">
        <p14:creationId xmlns:p14="http://schemas.microsoft.com/office/powerpoint/2010/main" val="187454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Candace</a:t>
            </a:r>
            <a:r>
              <a:rPr lang="en-US" baseline="0" dirty="0"/>
              <a:t> Speaks</a:t>
            </a:r>
            <a:endParaRPr lang="en-US" dirty="0"/>
          </a:p>
        </p:txBody>
      </p:sp>
      <p:sp>
        <p:nvSpPr>
          <p:cNvPr id="4" name="Slide Number Placeholder 3"/>
          <p:cNvSpPr>
            <a:spLocks noGrp="1"/>
          </p:cNvSpPr>
          <p:nvPr>
            <p:ph type="sldNum" sz="quarter" idx="10"/>
          </p:nvPr>
        </p:nvSpPr>
        <p:spPr/>
        <p:txBody>
          <a:bodyPr/>
          <a:lstStyle/>
          <a:p>
            <a:fld id="{6F2B670A-4087-4D67-9F9F-2C6A60DCF6EF}" type="slidenum">
              <a:rPr lang="en-US" smtClean="0"/>
              <a:t>5</a:t>
            </a:fld>
            <a:endParaRPr lang="en-US"/>
          </a:p>
        </p:txBody>
      </p:sp>
    </p:spTree>
    <p:extLst>
      <p:ext uri="{BB962C8B-B14F-4D97-AF65-F5344CB8AC3E}">
        <p14:creationId xmlns:p14="http://schemas.microsoft.com/office/powerpoint/2010/main" val="179870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Candace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8</a:t>
            </a:fld>
            <a:endParaRPr lang="en-US"/>
          </a:p>
        </p:txBody>
      </p:sp>
    </p:spTree>
    <p:extLst>
      <p:ext uri="{BB962C8B-B14F-4D97-AF65-F5344CB8AC3E}">
        <p14:creationId xmlns:p14="http://schemas.microsoft.com/office/powerpoint/2010/main" val="37874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Candace Introduces Suzanne (speaks) and Jenny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9</a:t>
            </a:fld>
            <a:endParaRPr lang="en-US"/>
          </a:p>
        </p:txBody>
      </p:sp>
    </p:spTree>
    <p:extLst>
      <p:ext uri="{BB962C8B-B14F-4D97-AF65-F5344CB8AC3E}">
        <p14:creationId xmlns:p14="http://schemas.microsoft.com/office/powerpoint/2010/main" val="140322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B670A-4087-4D67-9F9F-2C6A60DCF6EF}" type="slidenum">
              <a:rPr lang="en-US" smtClean="0"/>
              <a:t>10</a:t>
            </a:fld>
            <a:endParaRPr lang="en-US"/>
          </a:p>
        </p:txBody>
      </p:sp>
    </p:spTree>
    <p:extLst>
      <p:ext uri="{BB962C8B-B14F-4D97-AF65-F5344CB8AC3E}">
        <p14:creationId xmlns:p14="http://schemas.microsoft.com/office/powerpoint/2010/main" val="117109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B670A-4087-4D67-9F9F-2C6A60DCF6EF}" type="slidenum">
              <a:rPr lang="en-US" smtClean="0"/>
              <a:t>11</a:t>
            </a:fld>
            <a:endParaRPr lang="en-US"/>
          </a:p>
        </p:txBody>
      </p:sp>
    </p:spTree>
    <p:extLst>
      <p:ext uri="{BB962C8B-B14F-4D97-AF65-F5344CB8AC3E}">
        <p14:creationId xmlns:p14="http://schemas.microsoft.com/office/powerpoint/2010/main" val="142383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Tracy speaks</a:t>
            </a:r>
          </a:p>
        </p:txBody>
      </p:sp>
      <p:sp>
        <p:nvSpPr>
          <p:cNvPr id="4" name="Slide Number Placeholder 3"/>
          <p:cNvSpPr>
            <a:spLocks noGrp="1"/>
          </p:cNvSpPr>
          <p:nvPr>
            <p:ph type="sldNum" sz="quarter" idx="10"/>
          </p:nvPr>
        </p:nvSpPr>
        <p:spPr/>
        <p:txBody>
          <a:bodyPr/>
          <a:lstStyle/>
          <a:p>
            <a:fld id="{6F2B670A-4087-4D67-9F9F-2C6A60DCF6EF}" type="slidenum">
              <a:rPr lang="en-US" smtClean="0"/>
              <a:t>12</a:t>
            </a:fld>
            <a:endParaRPr lang="en-US"/>
          </a:p>
        </p:txBody>
      </p:sp>
    </p:spTree>
    <p:extLst>
      <p:ext uri="{BB962C8B-B14F-4D97-AF65-F5344CB8AC3E}">
        <p14:creationId xmlns:p14="http://schemas.microsoft.com/office/powerpoint/2010/main" val="2216653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DCB59E03-480C-4DA7-84CB-5F70975008B1}" type="datetimeFigureOut">
              <a:rPr lang="en-US" smtClean="0"/>
              <a:t>5/13/2020</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2B122A5A-3ADB-49FA-9A78-B8D4C54D2D47}"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59E03-480C-4DA7-84CB-5F70975008B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22A5A-3ADB-49FA-9A78-B8D4C54D2D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59E03-480C-4DA7-84CB-5F70975008B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22A5A-3ADB-49FA-9A78-B8D4C54D2D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59E03-480C-4DA7-84CB-5F70975008B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22A5A-3ADB-49FA-9A78-B8D4C54D2D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B59E03-480C-4DA7-84CB-5F70975008B1}"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22A5A-3ADB-49FA-9A78-B8D4C54D2D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CB59E03-480C-4DA7-84CB-5F70975008B1}"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22A5A-3ADB-49FA-9A78-B8D4C54D2D47}"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CB59E03-480C-4DA7-84CB-5F70975008B1}"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22A5A-3ADB-49FA-9A78-B8D4C54D2D47}"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B59E03-480C-4DA7-84CB-5F70975008B1}"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22A5A-3ADB-49FA-9A78-B8D4C54D2D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59E03-480C-4DA7-84CB-5F70975008B1}"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22A5A-3ADB-49FA-9A78-B8D4C54D2D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59E03-480C-4DA7-84CB-5F70975008B1}"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22A5A-3ADB-49FA-9A78-B8D4C54D2D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59E03-480C-4DA7-84CB-5F70975008B1}"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22A5A-3ADB-49FA-9A78-B8D4C54D2D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CB59E03-480C-4DA7-84CB-5F70975008B1}" type="datetimeFigureOut">
              <a:rPr lang="en-US" smtClean="0"/>
              <a:t>5/13/2020</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B122A5A-3ADB-49FA-9A78-B8D4C54D2D4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mmsband.com/" TargetMode="External"/><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mailto:lostmountainband@gmail.com"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_25VF1RFs0I?feature=oembed" TargetMode="External"/><Relationship Id="rId5" Type="http://schemas.openxmlformats.org/officeDocument/2006/relationships/image" Target="../media/image24.png"/><Relationship Id="rId4" Type="http://schemas.openxmlformats.org/officeDocument/2006/relationships/hyperlink" Target="http://www.lmmsband.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pixabay.com/en/audio-play-sound-start-video-15848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hyperlink" Target="https://bit.ly/35C5aJY"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mailto:linda.stephens@cobbk12.org" TargetMode="External"/><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https://www.youtube.com/embed/5Gc9Gbaz0rc?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44464" y="2817990"/>
            <a:ext cx="4847038" cy="1906727"/>
          </a:xfrm>
        </p:spPr>
        <p:txBody>
          <a:bodyPr/>
          <a:lstStyle/>
          <a:p>
            <a:r>
              <a:rPr lang="en-US" sz="2800" dirty="0"/>
              <a:t>Welcome to </a:t>
            </a:r>
            <a:br>
              <a:rPr lang="en-US" sz="2800" dirty="0"/>
            </a:br>
            <a:r>
              <a:rPr lang="en-US" sz="2800" dirty="0"/>
              <a:t>Lost Mountain Middle School </a:t>
            </a:r>
            <a:br>
              <a:rPr lang="en-US" sz="2800" dirty="0"/>
            </a:br>
            <a:r>
              <a:rPr lang="en-US" sz="2800" dirty="0"/>
              <a:t>Students and Parents!</a:t>
            </a:r>
            <a:br>
              <a:rPr lang="en-US" sz="2800" dirty="0"/>
            </a:br>
            <a:endParaRPr lang="en-US" sz="2800" dirty="0"/>
          </a:p>
        </p:txBody>
      </p:sp>
      <p:sp>
        <p:nvSpPr>
          <p:cNvPr id="3" name="Subtitle 2"/>
          <p:cNvSpPr>
            <a:spLocks noGrp="1"/>
          </p:cNvSpPr>
          <p:nvPr>
            <p:ph type="subTitle" idx="1"/>
          </p:nvPr>
        </p:nvSpPr>
        <p:spPr>
          <a:xfrm rot="360000">
            <a:off x="3995609" y="4808586"/>
            <a:ext cx="4039162" cy="1040845"/>
          </a:xfrm>
        </p:spPr>
        <p:txBody>
          <a:bodyPr/>
          <a:lstStyle/>
          <a:p>
            <a:r>
              <a:rPr lang="en-US" dirty="0"/>
              <a:t>We are so happy to have you as</a:t>
            </a:r>
          </a:p>
          <a:p>
            <a:r>
              <a:rPr lang="en-US" dirty="0"/>
              <a:t>a Lost Mountain Eagle for 2020-2021!</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757089"/>
            <a:ext cx="2703039" cy="2214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21D0C64-F666-4DB9-99A5-39D8A8EB22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128666"/>
            <a:ext cx="2560187" cy="1920140"/>
          </a:xfrm>
          <a:prstGeom prst="rect">
            <a:avLst/>
          </a:prstGeom>
        </p:spPr>
      </p:pic>
    </p:spTree>
    <p:extLst>
      <p:ext uri="{BB962C8B-B14F-4D97-AF65-F5344CB8AC3E}">
        <p14:creationId xmlns:p14="http://schemas.microsoft.com/office/powerpoint/2010/main" val="169554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36563"/>
            <a:ext cx="8915400" cy="1087437"/>
          </a:xfrm>
        </p:spPr>
        <p:txBody>
          <a:bodyPr/>
          <a:lstStyle/>
          <a:p>
            <a:r>
              <a:rPr lang="en-US" b="1" dirty="0">
                <a:solidFill>
                  <a:schemeClr val="accent1"/>
                </a:solidFill>
              </a:rPr>
              <a:t>LMMS Band</a:t>
            </a:r>
            <a:br>
              <a:rPr lang="en-US" dirty="0">
                <a:solidFill>
                  <a:schemeClr val="accent3">
                    <a:lumMod val="60000"/>
                    <a:lumOff val="40000"/>
                  </a:schemeClr>
                </a:solidFill>
              </a:rPr>
            </a:br>
            <a:r>
              <a:rPr lang="en-US" sz="2400" dirty="0">
                <a:solidFill>
                  <a:srgbClr val="00B0F0"/>
                </a:solidFill>
              </a:rPr>
              <a:t>WEBSITE: </a:t>
            </a:r>
            <a:r>
              <a:rPr lang="en-US" sz="2400" dirty="0">
                <a:solidFill>
                  <a:srgbClr val="00B0F0"/>
                </a:solidFill>
                <a:hlinkClick r:id="rId3"/>
              </a:rPr>
              <a:t>lmmsband.com</a:t>
            </a:r>
            <a:r>
              <a:rPr lang="en-US" sz="2400" dirty="0">
                <a:solidFill>
                  <a:srgbClr val="00B0F0"/>
                </a:solidFill>
              </a:rPr>
              <a:t> </a:t>
            </a:r>
            <a:br>
              <a:rPr lang="en-US" sz="2400" dirty="0">
                <a:solidFill>
                  <a:srgbClr val="00B0F0"/>
                </a:solidFill>
              </a:rPr>
            </a:br>
            <a:r>
              <a:rPr lang="en-US" sz="2400" dirty="0">
                <a:solidFill>
                  <a:srgbClr val="00B0F0"/>
                </a:solidFill>
              </a:rPr>
              <a:t>Email: </a:t>
            </a:r>
            <a:r>
              <a:rPr lang="en-US" sz="2400" dirty="0">
                <a:solidFill>
                  <a:srgbClr val="00B0F0"/>
                </a:solidFill>
                <a:hlinkClick r:id="rId4"/>
              </a:rPr>
              <a:t>lostmountainband@gmail.com</a:t>
            </a:r>
            <a:br>
              <a:rPr lang="en-US" sz="2400" dirty="0"/>
            </a:br>
            <a:endParaRPr lang="en-US" sz="2400" dirty="0"/>
          </a:p>
        </p:txBody>
      </p:sp>
      <p:sp>
        <p:nvSpPr>
          <p:cNvPr id="3" name="Content Placeholder 2"/>
          <p:cNvSpPr>
            <a:spLocks noGrp="1"/>
          </p:cNvSpPr>
          <p:nvPr>
            <p:ph idx="1"/>
          </p:nvPr>
        </p:nvSpPr>
        <p:spPr>
          <a:xfrm>
            <a:off x="324052" y="1524000"/>
            <a:ext cx="8667548" cy="3236578"/>
          </a:xfrm>
        </p:spPr>
        <p:txBody>
          <a:bodyPr>
            <a:normAutofit fontScale="92500" lnSpcReduction="10000"/>
          </a:bodyPr>
          <a:lstStyle/>
          <a:p>
            <a:pPr marL="0" indent="0">
              <a:buNone/>
            </a:pPr>
            <a:r>
              <a:rPr lang="en-US" sz="3600" u="sng" dirty="0"/>
              <a:t>Band Directors</a:t>
            </a:r>
            <a:r>
              <a:rPr lang="en-US" sz="3600" dirty="0"/>
              <a:t>:</a:t>
            </a:r>
          </a:p>
          <a:p>
            <a:pPr marL="0" indent="0">
              <a:buNone/>
            </a:pPr>
            <a:r>
              <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p>
          <a:p>
            <a:pPr marL="0" indent="0">
              <a:buNone/>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Instruments in the Band:</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marL="0" indent="0">
              <a:buNone/>
            </a:pPr>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Woodwind</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Brass</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Percussion</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r>
              <a:rPr lang="en-US" sz="1800" b="1" dirty="0">
                <a:ln w="11430"/>
                <a:solidFill>
                  <a:schemeClr val="tx2">
                    <a:lumMod val="50000"/>
                  </a:schemeClr>
                </a:solidFill>
                <a:effectLst>
                  <a:outerShdw blurRad="50800" dist="39000" dir="5460000" algn="tl">
                    <a:srgbClr val="000000">
                      <a:alpha val="38000"/>
                    </a:srgbClr>
                  </a:outerShdw>
                </a:effectLst>
              </a:rPr>
              <a:t> Flute - Clarinet - Alto Saxophone	Trumpet - Trombone 		Bells - Snare Drum</a:t>
            </a:r>
          </a:p>
          <a:p>
            <a:pPr marL="0" indent="0">
              <a:buNone/>
            </a:pPr>
            <a:r>
              <a:rPr lang="en-US" sz="1800" b="1" dirty="0">
                <a:ln w="11430"/>
                <a:solidFill>
                  <a:schemeClr val="tx2">
                    <a:lumMod val="50000"/>
                  </a:schemeClr>
                </a:solidFill>
                <a:effectLst>
                  <a:outerShdw blurRad="50800" dist="39000" dir="5460000" algn="tl">
                    <a:srgbClr val="000000">
                      <a:alpha val="38000"/>
                    </a:srgbClr>
                  </a:outerShdw>
                </a:effectLst>
              </a:rPr>
              <a:t>Oboe* - Bassoon*					French Horn* – Tuba*		Hand Instruments*</a:t>
            </a:r>
          </a:p>
          <a:p>
            <a:pPr marL="0" indent="0">
              <a:buNone/>
            </a:pPr>
            <a:r>
              <a:rPr lang="en-US" sz="1800" b="1" dirty="0">
                <a:ln w="11430"/>
                <a:solidFill>
                  <a:schemeClr val="tx2">
                    <a:lumMod val="50000"/>
                  </a:schemeClr>
                </a:solidFill>
                <a:effectLst>
                  <a:outerShdw blurRad="50800" dist="39000" dir="5460000" algn="tl">
                    <a:srgbClr val="000000">
                      <a:alpha val="38000"/>
                    </a:srgbClr>
                  </a:outerShdw>
                </a:effectLst>
              </a:rPr>
              <a:t>								Euphonium*				Large Drums*</a:t>
            </a:r>
          </a:p>
          <a:p>
            <a:pPr marL="0" indent="0">
              <a:buNone/>
            </a:pPr>
            <a:r>
              <a:rPr lang="en-US" sz="1800" b="1" dirty="0">
                <a:ln w="11430"/>
                <a:solidFill>
                  <a:schemeClr val="tx2">
                    <a:lumMod val="50000"/>
                  </a:schemeClr>
                </a:solidFill>
                <a:effectLst>
                  <a:outerShdw blurRad="50800" dist="39000" dir="5460000" algn="tl">
                    <a:srgbClr val="000000">
                      <a:alpha val="38000"/>
                    </a:srgbClr>
                  </a:outerShdw>
                </a:effectLst>
              </a:rPr>
              <a:t>* School provided instruments</a:t>
            </a:r>
          </a:p>
          <a:p>
            <a:pPr marL="0" indent="0">
              <a:buNone/>
            </a:pPr>
            <a:endParaRPr lang="en-US" sz="3600" dirty="0"/>
          </a:p>
        </p:txBody>
      </p:sp>
      <p:sp>
        <p:nvSpPr>
          <p:cNvPr id="4" name="Rectangle 3"/>
          <p:cNvSpPr/>
          <p:nvPr/>
        </p:nvSpPr>
        <p:spPr>
          <a:xfrm>
            <a:off x="286732" y="1981200"/>
            <a:ext cx="6799868"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3600" b="1" dirty="0">
                <a:ln w="50800"/>
                <a:solidFill>
                  <a:schemeClr val="bg1">
                    <a:shade val="50000"/>
                  </a:schemeClr>
                </a:solidFill>
              </a:rPr>
              <a:t>Suzanne Tingle &amp; Caitlin Watts</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733" y="4763954"/>
            <a:ext cx="2526074" cy="1886662"/>
          </a:xfrm>
          <a:prstGeom prst="rect">
            <a:avLst/>
          </a:prstGeom>
        </p:spPr>
      </p:pic>
      <p:pic>
        <p:nvPicPr>
          <p:cNvPr id="20" name="Picture 19">
            <a:extLst>
              <a:ext uri="{FF2B5EF4-FFF2-40B4-BE49-F238E27FC236}">
                <a16:creationId xmlns:a16="http://schemas.microsoft.com/office/drawing/2014/main" id="{07455D8D-F724-6C49-B4DD-3F17A71331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171" y="1524000"/>
            <a:ext cx="2133599" cy="1600200"/>
          </a:xfrm>
          <a:prstGeom prst="rect">
            <a:avLst/>
          </a:prstGeom>
        </p:spPr>
      </p:pic>
      <p:pic>
        <p:nvPicPr>
          <p:cNvPr id="22" name="Picture 21">
            <a:extLst>
              <a:ext uri="{FF2B5EF4-FFF2-40B4-BE49-F238E27FC236}">
                <a16:creationId xmlns:a16="http://schemas.microsoft.com/office/drawing/2014/main" id="{D202E85D-1302-A446-81E8-68A86F7D71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732" y="4763953"/>
            <a:ext cx="2526074" cy="1886662"/>
          </a:xfrm>
          <a:prstGeom prst="rect">
            <a:avLst/>
          </a:prstGeom>
        </p:spPr>
      </p:pic>
      <p:sp>
        <p:nvSpPr>
          <p:cNvPr id="23" name="TextBox 22">
            <a:extLst>
              <a:ext uri="{FF2B5EF4-FFF2-40B4-BE49-F238E27FC236}">
                <a16:creationId xmlns:a16="http://schemas.microsoft.com/office/drawing/2014/main" id="{E3D799E3-8420-8E43-A580-4980DB801EBD}"/>
              </a:ext>
            </a:extLst>
          </p:cNvPr>
          <p:cNvSpPr txBox="1"/>
          <p:nvPr/>
        </p:nvSpPr>
        <p:spPr>
          <a:xfrm>
            <a:off x="2743200" y="5026904"/>
            <a:ext cx="64321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Make music with your friends – everyday!</a:t>
            </a:r>
          </a:p>
          <a:p>
            <a:pPr marL="285750" indent="-285750">
              <a:buFont typeface="Arial" panose="020B0604020202020204" pitchFamily="34" charset="0"/>
              <a:buChar char="•"/>
            </a:pPr>
            <a:r>
              <a:rPr lang="en-US" dirty="0"/>
              <a:t>All levels welcome – no experience necessary!</a:t>
            </a:r>
          </a:p>
          <a:p>
            <a:pPr marL="285750" indent="-285750">
              <a:buFont typeface="Arial" panose="020B0604020202020204" pitchFamily="34" charset="0"/>
              <a:buChar char="•"/>
            </a:pPr>
            <a:r>
              <a:rPr lang="en-US" dirty="0"/>
              <a:t>No before or after school rehearsals.</a:t>
            </a:r>
          </a:p>
          <a:p>
            <a:pPr marL="285750" indent="-285750">
              <a:buFont typeface="Arial" panose="020B0604020202020204" pitchFamily="34" charset="0"/>
              <a:buChar char="•"/>
            </a:pPr>
            <a:r>
              <a:rPr lang="en-US" dirty="0"/>
              <a:t>Award-winning programs: LMMS, Harrison HS, Hillgrove HS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1545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36563"/>
            <a:ext cx="8915400" cy="1087437"/>
          </a:xfrm>
        </p:spPr>
        <p:txBody>
          <a:bodyPr/>
          <a:lstStyle/>
          <a:p>
            <a:r>
              <a:rPr lang="en-US" b="1" dirty="0">
                <a:solidFill>
                  <a:schemeClr val="accent1"/>
                </a:solidFill>
              </a:rPr>
              <a:t>LMMS Band</a:t>
            </a:r>
            <a:br>
              <a:rPr lang="en-US" dirty="0">
                <a:solidFill>
                  <a:schemeClr val="accent3">
                    <a:lumMod val="60000"/>
                    <a:lumOff val="40000"/>
                  </a:schemeClr>
                </a:solidFill>
              </a:rPr>
            </a:br>
            <a:r>
              <a:rPr lang="en-US" sz="3200" dirty="0">
                <a:solidFill>
                  <a:srgbClr val="00B0F0"/>
                </a:solidFill>
              </a:rPr>
              <a:t>WEBSITE: </a:t>
            </a:r>
            <a:r>
              <a:rPr lang="en-US" sz="3200" dirty="0">
                <a:solidFill>
                  <a:srgbClr val="00B0F0"/>
                </a:solidFill>
                <a:hlinkClick r:id="rId4"/>
              </a:rPr>
              <a:t>lmmsband.com</a:t>
            </a:r>
            <a:br>
              <a:rPr lang="en-US" dirty="0"/>
            </a:br>
            <a:endParaRPr lang="en-US" dirty="0"/>
          </a:p>
        </p:txBody>
      </p:sp>
      <p:pic>
        <p:nvPicPr>
          <p:cNvPr id="5" name="Online Media 4" descr="Join Band! - Lost Mountain Middle School Band Recruitment Video">
            <a:hlinkClick r:id="" action="ppaction://media"/>
            <a:extLst>
              <a:ext uri="{FF2B5EF4-FFF2-40B4-BE49-F238E27FC236}">
                <a16:creationId xmlns:a16="http://schemas.microsoft.com/office/drawing/2014/main" id="{74353F02-8D3D-F344-BFDB-D219303380A7}"/>
              </a:ext>
            </a:extLst>
          </p:cNvPr>
          <p:cNvPicPr>
            <a:picLocks noGrp="1" noRot="1" noChangeAspect="1"/>
          </p:cNvPicPr>
          <p:nvPr>
            <p:ph idx="1"/>
            <a:videoFile r:link="rId1"/>
          </p:nvPr>
        </p:nvPicPr>
        <p:blipFill>
          <a:blip r:embed="rId5"/>
          <a:stretch>
            <a:fillRect/>
          </a:stretch>
        </p:blipFill>
        <p:spPr>
          <a:xfrm>
            <a:off x="533400" y="1524000"/>
            <a:ext cx="8077200" cy="4572000"/>
          </a:xfrm>
          <a:prstGeom prst="rect">
            <a:avLst/>
          </a:prstGeom>
        </p:spPr>
      </p:pic>
    </p:spTree>
    <p:extLst>
      <p:ext uri="{BB962C8B-B14F-4D97-AF65-F5344CB8AC3E}">
        <p14:creationId xmlns:p14="http://schemas.microsoft.com/office/powerpoint/2010/main" val="32387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2209801"/>
            <a:ext cx="5177721" cy="2819399"/>
          </a:xfrm>
        </p:spPr>
        <p:txBody>
          <a:bodyPr>
            <a:normAutofit/>
          </a:bodyPr>
          <a:lstStyle/>
          <a:p>
            <a:r>
              <a:rPr lang="en-US" sz="1800" dirty="0"/>
              <a:t>6</a:t>
            </a:r>
            <a:r>
              <a:rPr lang="en-US" sz="1800" baseline="30000" dirty="0"/>
              <a:t>th</a:t>
            </a:r>
            <a:r>
              <a:rPr lang="en-US" sz="1800" dirty="0"/>
              <a:t>, 7</a:t>
            </a:r>
            <a:r>
              <a:rPr lang="en-US" sz="1800" baseline="30000" dirty="0"/>
              <a:t>th</a:t>
            </a:r>
            <a:r>
              <a:rPr lang="en-US" sz="1800" dirty="0"/>
              <a:t>, and 8</a:t>
            </a:r>
            <a:r>
              <a:rPr lang="en-US" sz="1800" baseline="30000" dirty="0"/>
              <a:t>th</a:t>
            </a:r>
            <a:r>
              <a:rPr lang="en-US" sz="1800" dirty="0"/>
              <a:t> Grade Chorus Classes</a:t>
            </a:r>
          </a:p>
          <a:p>
            <a:r>
              <a:rPr lang="en-US" sz="1800" dirty="0"/>
              <a:t>Boys Chorus &amp; Girls Chorus meet before school and get extra rewards.</a:t>
            </a:r>
          </a:p>
          <a:p>
            <a:r>
              <a:rPr lang="en-US" sz="1800" dirty="0"/>
              <a:t>Long traditions of excellence. One of the best choral programs in the state.</a:t>
            </a:r>
          </a:p>
          <a:p>
            <a:r>
              <a:rPr lang="en-US" sz="1800" dirty="0"/>
              <a:t>No experience necessary. We teach all levels!</a:t>
            </a:r>
          </a:p>
          <a:p>
            <a:r>
              <a:rPr lang="en-US" sz="1800" dirty="0"/>
              <a:t>Join with friends &amp; have 3 years of fun together. </a:t>
            </a:r>
          </a:p>
          <a:p>
            <a:r>
              <a:rPr lang="en-US" sz="1800" dirty="0"/>
              <a:t>If you can talk, you can sing!</a:t>
            </a:r>
            <a:endParaRPr lang="en-US" sz="1600" dirty="0"/>
          </a:p>
        </p:txBody>
      </p:sp>
      <p:pic>
        <p:nvPicPr>
          <p:cNvPr id="8" name="Picture 7">
            <a:extLst>
              <a:ext uri="{FF2B5EF4-FFF2-40B4-BE49-F238E27FC236}">
                <a16:creationId xmlns:a16="http://schemas.microsoft.com/office/drawing/2014/main" id="{E7BF112B-A48B-414C-A726-D396D6DDBA93}"/>
              </a:ext>
            </a:extLst>
          </p:cNvPr>
          <p:cNvPicPr>
            <a:picLocks noChangeAspect="1"/>
          </p:cNvPicPr>
          <p:nvPr/>
        </p:nvPicPr>
        <p:blipFill>
          <a:blip r:embed="rId3"/>
          <a:stretch>
            <a:fillRect/>
          </a:stretch>
        </p:blipFill>
        <p:spPr>
          <a:xfrm>
            <a:off x="58644" y="9844"/>
            <a:ext cx="9005277" cy="1971356"/>
          </a:xfrm>
          <a:prstGeom prst="rect">
            <a:avLst/>
          </a:prstGeom>
        </p:spPr>
      </p:pic>
      <p:pic>
        <p:nvPicPr>
          <p:cNvPr id="3" name="Picture 2" descr="A person standing in front of a group of people posing for the camera&#10;&#10;Description automatically generated">
            <a:extLst>
              <a:ext uri="{FF2B5EF4-FFF2-40B4-BE49-F238E27FC236}">
                <a16:creationId xmlns:a16="http://schemas.microsoft.com/office/drawing/2014/main" id="{9EA26315-02FD-4C5C-9044-C2E0829B1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6321" y="1981200"/>
            <a:ext cx="3657600" cy="1808614"/>
          </a:xfrm>
          <a:prstGeom prst="rect">
            <a:avLst/>
          </a:prstGeom>
          <a:ln>
            <a:noFill/>
          </a:ln>
          <a:effectLst>
            <a:softEdge rad="112500"/>
          </a:effectLst>
        </p:spPr>
      </p:pic>
      <p:pic>
        <p:nvPicPr>
          <p:cNvPr id="6" name="Picture 5" descr="A group of people sitting posing for the camera&#10;&#10;Description automatically generated">
            <a:extLst>
              <a:ext uri="{FF2B5EF4-FFF2-40B4-BE49-F238E27FC236}">
                <a16:creationId xmlns:a16="http://schemas.microsoft.com/office/drawing/2014/main" id="{CCDF592B-556F-4E0E-8164-9B881EF5DF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16" y="4838103"/>
            <a:ext cx="2411485" cy="1808614"/>
          </a:xfrm>
          <a:prstGeom prst="rect">
            <a:avLst/>
          </a:prstGeom>
          <a:ln>
            <a:noFill/>
          </a:ln>
          <a:effectLst>
            <a:softEdge rad="112500"/>
          </a:effectLst>
        </p:spPr>
      </p:pic>
      <p:pic>
        <p:nvPicPr>
          <p:cNvPr id="9" name="Picture 8" descr="A group of people standing in front of a crowd posing for the camera&#10;&#10;Description automatically generated">
            <a:extLst>
              <a:ext uri="{FF2B5EF4-FFF2-40B4-BE49-F238E27FC236}">
                <a16:creationId xmlns:a16="http://schemas.microsoft.com/office/drawing/2014/main" id="{F82A42CD-7AFE-4216-9D9D-C0BC873EDE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1600" y="3457704"/>
            <a:ext cx="2209800" cy="1657350"/>
          </a:xfrm>
          <a:prstGeom prst="rect">
            <a:avLst/>
          </a:prstGeom>
          <a:ln>
            <a:noFill/>
          </a:ln>
          <a:effectLst>
            <a:softEdge rad="112500"/>
          </a:effectLst>
        </p:spPr>
      </p:pic>
      <p:pic>
        <p:nvPicPr>
          <p:cNvPr id="11" name="Picture 10" descr="A group of people in a park&#10;&#10;Description automatically generated">
            <a:extLst>
              <a:ext uri="{FF2B5EF4-FFF2-40B4-BE49-F238E27FC236}">
                <a16:creationId xmlns:a16="http://schemas.microsoft.com/office/drawing/2014/main" id="{C5B30E23-E8F3-46CF-8ED9-FA858BDE99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367" b="32824"/>
          <a:stretch/>
        </p:blipFill>
        <p:spPr>
          <a:xfrm>
            <a:off x="2895600" y="5180645"/>
            <a:ext cx="4038600" cy="1448755"/>
          </a:xfrm>
          <a:prstGeom prst="rect">
            <a:avLst/>
          </a:prstGeom>
          <a:ln>
            <a:noFill/>
          </a:ln>
          <a:effectLst>
            <a:softEdge rad="112500"/>
          </a:effectLst>
        </p:spPr>
      </p:pic>
      <p:pic>
        <p:nvPicPr>
          <p:cNvPr id="13" name="Picture 12" descr="A picture containing outdoor, man, building, standing&#10;&#10;Description automatically generated">
            <a:extLst>
              <a:ext uri="{FF2B5EF4-FFF2-40B4-BE49-F238E27FC236}">
                <a16:creationId xmlns:a16="http://schemas.microsoft.com/office/drawing/2014/main" id="{D5F4D837-9FC8-4F6E-9E6B-9A8E77A07D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9399" y="4287979"/>
            <a:ext cx="1756001" cy="2341335"/>
          </a:xfrm>
          <a:prstGeom prst="rect">
            <a:avLst/>
          </a:prstGeom>
          <a:ln>
            <a:noFill/>
          </a:ln>
          <a:effectLst>
            <a:softEdge rad="112500"/>
          </a:effectLst>
        </p:spPr>
      </p:pic>
    </p:spTree>
    <p:extLst>
      <p:ext uri="{BB962C8B-B14F-4D97-AF65-F5344CB8AC3E}">
        <p14:creationId xmlns:p14="http://schemas.microsoft.com/office/powerpoint/2010/main" val="125518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BF112B-A48B-414C-A726-D396D6DDBA93}"/>
              </a:ext>
            </a:extLst>
          </p:cNvPr>
          <p:cNvPicPr>
            <a:picLocks noChangeAspect="1"/>
          </p:cNvPicPr>
          <p:nvPr/>
        </p:nvPicPr>
        <p:blipFill>
          <a:blip r:embed="rId3"/>
          <a:stretch>
            <a:fillRect/>
          </a:stretch>
        </p:blipFill>
        <p:spPr>
          <a:xfrm>
            <a:off x="2209800" y="5080"/>
            <a:ext cx="4208556" cy="921300"/>
          </a:xfrm>
          <a:prstGeom prst="rect">
            <a:avLst/>
          </a:prstGeom>
        </p:spPr>
      </p:pic>
      <p:pic>
        <p:nvPicPr>
          <p:cNvPr id="6" name="Picture 5" descr="A picture containing racket, sky, wearing, black&#10;&#10;Description automatically generated">
            <a:hlinkClick r:id="rId4"/>
            <a:extLst>
              <a:ext uri="{FF2B5EF4-FFF2-40B4-BE49-F238E27FC236}">
                <a16:creationId xmlns:a16="http://schemas.microsoft.com/office/drawing/2014/main" id="{6F38843C-B82A-4454-8771-30C6460CE0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66800"/>
            <a:ext cx="9144000" cy="5152292"/>
          </a:xfrm>
          <a:prstGeom prst="rect">
            <a:avLst/>
          </a:prstGeom>
        </p:spPr>
      </p:pic>
      <p:pic>
        <p:nvPicPr>
          <p:cNvPr id="10" name="Picture 9" descr="A picture containing clock&#10;&#10;Description automatically generated">
            <a:hlinkClick r:id="rId4"/>
            <a:extLst>
              <a:ext uri="{FF2B5EF4-FFF2-40B4-BE49-F238E27FC236}">
                <a16:creationId xmlns:a16="http://schemas.microsoft.com/office/drawing/2014/main" id="{F12EB522-80B1-4A81-9A87-5F626123BD2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581400" y="4191000"/>
            <a:ext cx="1676400" cy="1676400"/>
          </a:xfrm>
          <a:prstGeom prst="rect">
            <a:avLst/>
          </a:prstGeom>
        </p:spPr>
      </p:pic>
    </p:spTree>
    <p:extLst>
      <p:ext uri="{BB962C8B-B14F-4D97-AF65-F5344CB8AC3E}">
        <p14:creationId xmlns:p14="http://schemas.microsoft.com/office/powerpoint/2010/main" val="59554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D89F-BFF3-46C7-887A-C38A7D1BF2B9}"/>
              </a:ext>
            </a:extLst>
          </p:cNvPr>
          <p:cNvSpPr>
            <a:spLocks noGrp="1"/>
          </p:cNvSpPr>
          <p:nvPr>
            <p:ph type="title"/>
          </p:nvPr>
        </p:nvSpPr>
        <p:spPr>
          <a:xfrm>
            <a:off x="481332" y="1335393"/>
            <a:ext cx="2955841" cy="1040050"/>
          </a:xfrm>
        </p:spPr>
        <p:txBody>
          <a:bodyPr>
            <a:normAutofit fontScale="90000"/>
          </a:bodyPr>
          <a:lstStyle/>
          <a:p>
            <a:r>
              <a:rPr lang="en-US" sz="2700" b="1" dirty="0">
                <a:solidFill>
                  <a:srgbClr val="FFFFFF"/>
                </a:solidFill>
                <a:cs typeface="Calibri Light"/>
              </a:rPr>
              <a:t>LMMS Orchestra</a:t>
            </a:r>
            <a:br>
              <a:rPr lang="en-US" sz="2700" b="1" dirty="0">
                <a:cs typeface="Calibri Light"/>
              </a:rPr>
            </a:br>
            <a:br>
              <a:rPr lang="en-US" sz="900" b="1" dirty="0">
                <a:cs typeface="Calibri Light"/>
              </a:rPr>
            </a:br>
            <a:r>
              <a:rPr lang="en-US" sz="1500" b="1" dirty="0">
                <a:solidFill>
                  <a:srgbClr val="FFFFFF"/>
                </a:solidFill>
                <a:cs typeface="Calibri Light"/>
              </a:rPr>
              <a:t>website:  </a:t>
            </a:r>
            <a:r>
              <a:rPr lang="en-US" sz="1500" b="1" dirty="0" err="1">
                <a:solidFill>
                  <a:srgbClr val="FFFFFF"/>
                </a:solidFill>
                <a:cs typeface="Calibri Light"/>
              </a:rPr>
              <a:t>lmmsorchestra.com</a:t>
            </a:r>
            <a:br>
              <a:rPr lang="en-US" sz="1500" b="1" dirty="0">
                <a:cs typeface="Calibri Light"/>
              </a:rPr>
            </a:br>
            <a:r>
              <a:rPr lang="en-US" sz="1500" b="1" dirty="0">
                <a:solidFill>
                  <a:srgbClr val="FFFFFF"/>
                </a:solidFill>
                <a:cs typeface="Calibri Light"/>
              </a:rPr>
              <a:t>email:  </a:t>
            </a:r>
            <a:r>
              <a:rPr lang="en-US" sz="1500" b="1" dirty="0">
                <a:solidFill>
                  <a:srgbClr val="FFFFFF"/>
                </a:solidFill>
                <a:cs typeface="Calibri Light"/>
                <a:hlinkClick r:id="rId3"/>
              </a:rPr>
              <a:t>linda.stephens@cobbk12.org</a:t>
            </a:r>
            <a:br>
              <a:rPr lang="en-US" sz="1500" b="1" dirty="0">
                <a:cs typeface="Calibri Light"/>
              </a:rPr>
            </a:br>
            <a:br>
              <a:rPr lang="en-US" sz="1500" b="1" dirty="0">
                <a:cs typeface="Calibri Light"/>
              </a:rPr>
            </a:br>
            <a:r>
              <a:rPr lang="en-US" sz="1500" b="1" dirty="0">
                <a:solidFill>
                  <a:srgbClr val="FFFFFF"/>
                </a:solidFill>
                <a:cs typeface="Calibri Light"/>
              </a:rPr>
              <a:t>Directors:  Linda Stephens and </a:t>
            </a:r>
            <a:r>
              <a:rPr lang="en-US" sz="1500" b="1" dirty="0" err="1">
                <a:solidFill>
                  <a:srgbClr val="FFFFFF"/>
                </a:solidFill>
                <a:cs typeface="Calibri Light"/>
              </a:rPr>
              <a:t>Catey</a:t>
            </a:r>
            <a:r>
              <a:rPr lang="en-US" sz="1500" b="1" dirty="0">
                <a:solidFill>
                  <a:srgbClr val="FFFFFF"/>
                </a:solidFill>
                <a:cs typeface="Calibri Light"/>
              </a:rPr>
              <a:t> </a:t>
            </a:r>
            <a:r>
              <a:rPr lang="en-US" sz="1500" b="1" dirty="0" err="1">
                <a:solidFill>
                  <a:srgbClr val="FFFFFF"/>
                </a:solidFill>
                <a:cs typeface="Calibri Light"/>
              </a:rPr>
              <a:t>Bitinas</a:t>
            </a:r>
            <a:br>
              <a:rPr lang="en-US" sz="900" b="1" dirty="0">
                <a:cs typeface="Calibri Light"/>
              </a:rPr>
            </a:br>
            <a:endParaRPr lang="en-US" sz="900" b="1" dirty="0">
              <a:solidFill>
                <a:srgbClr val="FFFFFF"/>
              </a:solidFill>
              <a:cs typeface="Calibri Light"/>
            </a:endParaRPr>
          </a:p>
        </p:txBody>
      </p:sp>
      <p:pic>
        <p:nvPicPr>
          <p:cNvPr id="11" name="Content Placeholder 10">
            <a:extLst>
              <a:ext uri="{FF2B5EF4-FFF2-40B4-BE49-F238E27FC236}">
                <a16:creationId xmlns:a16="http://schemas.microsoft.com/office/drawing/2014/main" id="{4B1F8EA2-34E8-42F1-8F58-C14AD7D4266F}"/>
              </a:ext>
            </a:extLst>
          </p:cNvPr>
          <p:cNvPicPr>
            <a:picLocks noChangeAspect="1"/>
          </p:cNvPicPr>
          <p:nvPr/>
        </p:nvPicPr>
        <p:blipFill rotWithShape="1">
          <a:blip r:embed="rId4">
            <a:extLst>
              <a:ext uri="{28A0092B-C50C-407E-A947-70E740481C1C}">
                <a14:useLocalDpi xmlns:a14="http://schemas.microsoft.com/office/drawing/2010/main" val="0"/>
              </a:ext>
            </a:extLst>
          </a:blip>
          <a:srcRect t="12795" r="1" b="28324"/>
          <a:stretch/>
        </p:blipFill>
        <p:spPr>
          <a:xfrm>
            <a:off x="3726187" y="1100604"/>
            <a:ext cx="3417572" cy="1509246"/>
          </a:xfrm>
          <a:prstGeom prst="rect">
            <a:avLst/>
          </a:prstGeom>
        </p:spPr>
      </p:pic>
      <p:pic>
        <p:nvPicPr>
          <p:cNvPr id="12" name="Content Placeholder 4">
            <a:extLst>
              <a:ext uri="{FF2B5EF4-FFF2-40B4-BE49-F238E27FC236}">
                <a16:creationId xmlns:a16="http://schemas.microsoft.com/office/drawing/2014/main" id="{1ABCE52C-4E55-4990-ADB5-3DC2D7798B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203" r="-6" b="29698"/>
          <a:stretch/>
        </p:blipFill>
        <p:spPr>
          <a:xfrm>
            <a:off x="7213307" y="1107244"/>
            <a:ext cx="1688270" cy="1510325"/>
          </a:xfrm>
          <a:prstGeom prst="rect">
            <a:avLst/>
          </a:prstGeom>
        </p:spPr>
      </p:pic>
      <p:pic>
        <p:nvPicPr>
          <p:cNvPr id="3" name="Picture 3" descr="A group of people posing for the camera&#10;&#10;Description generated with very high confidence">
            <a:extLst>
              <a:ext uri="{FF2B5EF4-FFF2-40B4-BE49-F238E27FC236}">
                <a16:creationId xmlns:a16="http://schemas.microsoft.com/office/drawing/2014/main" id="{D8D3E5B3-DF6E-4502-9580-38991BD14F5C}"/>
              </a:ext>
            </a:extLst>
          </p:cNvPr>
          <p:cNvPicPr>
            <a:picLocks noChangeAspect="1"/>
          </p:cNvPicPr>
          <p:nvPr/>
        </p:nvPicPr>
        <p:blipFill rotWithShape="1">
          <a:blip r:embed="rId6"/>
          <a:srcRect r="-2" b="31604"/>
          <a:stretch/>
        </p:blipFill>
        <p:spPr>
          <a:xfrm>
            <a:off x="240033" y="2679093"/>
            <a:ext cx="3417572" cy="3075573"/>
          </a:xfrm>
          <a:prstGeom prst="rect">
            <a:avLst/>
          </a:prstGeom>
        </p:spPr>
      </p:pic>
      <p:sp>
        <p:nvSpPr>
          <p:cNvPr id="16" name="Content Placeholder 15">
            <a:extLst>
              <a:ext uri="{FF2B5EF4-FFF2-40B4-BE49-F238E27FC236}">
                <a16:creationId xmlns:a16="http://schemas.microsoft.com/office/drawing/2014/main" id="{DFA2F4D4-C0A3-4420-9B37-4CF9AB1C3ECC}"/>
              </a:ext>
            </a:extLst>
          </p:cNvPr>
          <p:cNvSpPr>
            <a:spLocks noGrp="1"/>
          </p:cNvSpPr>
          <p:nvPr>
            <p:ph idx="1"/>
          </p:nvPr>
        </p:nvSpPr>
        <p:spPr>
          <a:xfrm>
            <a:off x="3946619" y="2926448"/>
            <a:ext cx="2958008" cy="2591318"/>
          </a:xfrm>
        </p:spPr>
        <p:txBody>
          <a:bodyPr anchor="ctr">
            <a:normAutofit fontScale="92500" lnSpcReduction="10000"/>
          </a:bodyPr>
          <a:lstStyle/>
          <a:p>
            <a:endParaRPr lang="en-US" sz="1425">
              <a:solidFill>
                <a:srgbClr val="FFFFFF"/>
              </a:solidFill>
            </a:endParaRPr>
          </a:p>
          <a:p>
            <a:pPr marL="0" indent="0">
              <a:buNone/>
            </a:pPr>
            <a:r>
              <a:rPr lang="en-US" sz="1425">
                <a:solidFill>
                  <a:srgbClr val="FFFFFF"/>
                </a:solidFill>
              </a:rPr>
              <a:t>In the Orchestra you can:</a:t>
            </a:r>
            <a:endParaRPr lang="en-US" sz="1425">
              <a:solidFill>
                <a:srgbClr val="FFFFFF"/>
              </a:solidFill>
              <a:cs typeface="Calibri"/>
            </a:endParaRPr>
          </a:p>
          <a:p>
            <a:r>
              <a:rPr lang="en-US" sz="1425">
                <a:solidFill>
                  <a:srgbClr val="FFFFFF"/>
                </a:solidFill>
              </a:rPr>
              <a:t> Learn to play the Violin, Viola, Cello, or Bass.</a:t>
            </a:r>
            <a:endParaRPr lang="en-US" sz="1425">
              <a:solidFill>
                <a:srgbClr val="FFFFFF"/>
              </a:solidFill>
              <a:cs typeface="Calibri"/>
            </a:endParaRPr>
          </a:p>
          <a:p>
            <a:r>
              <a:rPr lang="en-US" sz="1425">
                <a:solidFill>
                  <a:srgbClr val="FFFFFF"/>
                </a:solidFill>
              </a:rPr>
              <a:t>Learn to play fun popular music!!</a:t>
            </a:r>
            <a:endParaRPr lang="en-US" sz="1425">
              <a:solidFill>
                <a:srgbClr val="FFFFFF"/>
              </a:solidFill>
              <a:cs typeface="Calibri"/>
            </a:endParaRPr>
          </a:p>
          <a:p>
            <a:r>
              <a:rPr lang="en-US" sz="1425">
                <a:solidFill>
                  <a:srgbClr val="FFFFFF"/>
                </a:solidFill>
                <a:cs typeface="Calibri"/>
              </a:rPr>
              <a:t>Learn how to fiddle!!</a:t>
            </a:r>
            <a:endParaRPr lang="en-US" sz="1425">
              <a:solidFill>
                <a:srgbClr val="FFFFFF"/>
              </a:solidFill>
            </a:endParaRPr>
          </a:p>
          <a:p>
            <a:r>
              <a:rPr lang="en-US" sz="1425">
                <a:solidFill>
                  <a:srgbClr val="FFFFFF"/>
                </a:solidFill>
              </a:rPr>
              <a:t>Play fun concerts at the Georgia Aquarium!</a:t>
            </a:r>
            <a:endParaRPr lang="en-US" sz="1425">
              <a:solidFill>
                <a:srgbClr val="FFFFFF"/>
              </a:solidFill>
              <a:cs typeface="Calibri" panose="020F0502020204030204"/>
            </a:endParaRPr>
          </a:p>
          <a:p>
            <a:r>
              <a:rPr lang="en-US" sz="1425">
                <a:solidFill>
                  <a:srgbClr val="FFFFFF"/>
                </a:solidFill>
                <a:cs typeface="Calibri" panose="020F0502020204030204"/>
              </a:rPr>
              <a:t>Play at Strings Jamboree with other middle school orchestras.</a:t>
            </a:r>
            <a:endParaRPr lang="en-US" sz="1425">
              <a:solidFill>
                <a:srgbClr val="FFFFFF"/>
              </a:solidFill>
            </a:endParaRPr>
          </a:p>
          <a:p>
            <a:r>
              <a:rPr lang="en-US" sz="1425">
                <a:solidFill>
                  <a:srgbClr val="FFFFFF"/>
                </a:solidFill>
              </a:rPr>
              <a:t>Decorate your instruments!!</a:t>
            </a:r>
            <a:endParaRPr lang="en-US" sz="1425">
              <a:solidFill>
                <a:srgbClr val="FFFFFF"/>
              </a:solidFill>
              <a:cs typeface="Calibri"/>
            </a:endParaRPr>
          </a:p>
          <a:p>
            <a:r>
              <a:rPr lang="en-US" sz="1425">
                <a:solidFill>
                  <a:srgbClr val="FFFFFF"/>
                </a:solidFill>
              </a:rPr>
              <a:t>Go to Disney World in the 8</a:t>
            </a:r>
            <a:r>
              <a:rPr lang="en-US" sz="1425" baseline="30000">
                <a:solidFill>
                  <a:srgbClr val="FFFFFF"/>
                </a:solidFill>
              </a:rPr>
              <a:t>th</a:t>
            </a:r>
            <a:r>
              <a:rPr lang="en-US" sz="1425">
                <a:solidFill>
                  <a:srgbClr val="FFFFFF"/>
                </a:solidFill>
              </a:rPr>
              <a:t> grade.</a:t>
            </a:r>
            <a:endParaRPr lang="en-US" sz="1425">
              <a:solidFill>
                <a:srgbClr val="FFFFFF"/>
              </a:solidFill>
              <a:cs typeface="Calibri"/>
            </a:endParaRPr>
          </a:p>
          <a:p>
            <a:endParaRPr lang="en-US" sz="1425">
              <a:solidFill>
                <a:srgbClr val="FFFFFF"/>
              </a:solidFill>
            </a:endParaRPr>
          </a:p>
          <a:p>
            <a:pPr marL="0" indent="0">
              <a:buNone/>
            </a:pPr>
            <a:endParaRPr lang="en-US" sz="1425">
              <a:solidFill>
                <a:srgbClr val="FFFFFF"/>
              </a:solidFill>
            </a:endParaRPr>
          </a:p>
          <a:p>
            <a:pPr marL="0" indent="0">
              <a:buNone/>
            </a:pPr>
            <a:endParaRPr lang="en-US" sz="1425">
              <a:solidFill>
                <a:srgbClr val="FFFFFF"/>
              </a:solidFill>
            </a:endParaRPr>
          </a:p>
        </p:txBody>
      </p:sp>
      <p:pic>
        <p:nvPicPr>
          <p:cNvPr id="9" name="Picture 8">
            <a:extLst>
              <a:ext uri="{FF2B5EF4-FFF2-40B4-BE49-F238E27FC236}">
                <a16:creationId xmlns:a16="http://schemas.microsoft.com/office/drawing/2014/main" id="{E201E6ED-3A89-4D6C-928A-833D3CFA59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21" r="-6" b="-6"/>
          <a:stretch/>
        </p:blipFill>
        <p:spPr>
          <a:xfrm>
            <a:off x="7213310" y="2677439"/>
            <a:ext cx="1688269" cy="1498822"/>
          </a:xfrm>
          <a:prstGeom prst="rect">
            <a:avLst/>
          </a:prstGeom>
        </p:spPr>
      </p:pic>
      <p:pic>
        <p:nvPicPr>
          <p:cNvPr id="21" name="Picture 20">
            <a:extLst>
              <a:ext uri="{FF2B5EF4-FFF2-40B4-BE49-F238E27FC236}">
                <a16:creationId xmlns:a16="http://schemas.microsoft.com/office/drawing/2014/main" id="{8D392595-F0D1-40C3-8892-F8FE6BF478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4" r="37573" b="2"/>
          <a:stretch/>
        </p:blipFill>
        <p:spPr>
          <a:xfrm rot="5400000">
            <a:off x="7293808" y="4151690"/>
            <a:ext cx="1527271" cy="1688268"/>
          </a:xfrm>
          <a:prstGeom prst="rect">
            <a:avLst/>
          </a:prstGeom>
        </p:spPr>
      </p:pic>
    </p:spTree>
    <p:extLst>
      <p:ext uri="{BB962C8B-B14F-4D97-AF65-F5344CB8AC3E}">
        <p14:creationId xmlns:p14="http://schemas.microsoft.com/office/powerpoint/2010/main" val="1093863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Welcome to the Lost Mountain Orchestra!">
            <a:hlinkClick r:id="" action="ppaction://media"/>
            <a:extLst>
              <a:ext uri="{FF2B5EF4-FFF2-40B4-BE49-F238E27FC236}">
                <a16:creationId xmlns:a16="http://schemas.microsoft.com/office/drawing/2014/main" id="{D1AFE39F-0943-9245-9369-9CF48506690A}"/>
              </a:ext>
            </a:extLst>
          </p:cNvPr>
          <p:cNvPicPr>
            <a:picLocks noRot="1" noChangeAspect="1"/>
          </p:cNvPicPr>
          <p:nvPr>
            <a:videoFile r:link="rId1"/>
          </p:nvPr>
        </p:nvPicPr>
        <p:blipFill>
          <a:blip r:embed="rId3"/>
          <a:stretch>
            <a:fillRect/>
          </a:stretch>
        </p:blipFill>
        <p:spPr>
          <a:xfrm>
            <a:off x="152400" y="1714500"/>
            <a:ext cx="8915400" cy="4991100"/>
          </a:xfrm>
          <a:prstGeom prst="rect">
            <a:avLst/>
          </a:prstGeom>
        </p:spPr>
      </p:pic>
      <p:sp>
        <p:nvSpPr>
          <p:cNvPr id="4" name="TextBox 3">
            <a:extLst>
              <a:ext uri="{FF2B5EF4-FFF2-40B4-BE49-F238E27FC236}">
                <a16:creationId xmlns:a16="http://schemas.microsoft.com/office/drawing/2014/main" id="{1B1C6069-5686-9245-8329-C4B0D5EC78A5}"/>
              </a:ext>
            </a:extLst>
          </p:cNvPr>
          <p:cNvSpPr txBox="1"/>
          <p:nvPr/>
        </p:nvSpPr>
        <p:spPr>
          <a:xfrm>
            <a:off x="3087584" y="1199408"/>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272D8814-98CF-3A45-9D1A-FF4BB8505862}"/>
              </a:ext>
            </a:extLst>
          </p:cNvPr>
          <p:cNvSpPr txBox="1"/>
          <p:nvPr/>
        </p:nvSpPr>
        <p:spPr>
          <a:xfrm>
            <a:off x="1600200" y="795647"/>
            <a:ext cx="5828214" cy="892552"/>
          </a:xfrm>
          <a:prstGeom prst="rect">
            <a:avLst/>
          </a:prstGeom>
          <a:noFill/>
        </p:spPr>
        <p:txBody>
          <a:bodyPr wrap="square" rtlCol="0">
            <a:spAutoFit/>
          </a:bodyPr>
          <a:lstStyle/>
          <a:p>
            <a:pPr algn="ctr"/>
            <a:r>
              <a:rPr lang="en-US" sz="3600" b="1" dirty="0">
                <a:solidFill>
                  <a:srgbClr val="FFFFFF"/>
                </a:solidFill>
                <a:cs typeface="Calibri Light"/>
              </a:rPr>
              <a:t>LMMS Orchestra</a:t>
            </a:r>
            <a:br>
              <a:rPr lang="en-US" sz="3600" b="1" dirty="0">
                <a:cs typeface="Calibri Light"/>
              </a:rPr>
            </a:br>
            <a:r>
              <a:rPr lang="en-US" sz="1600" b="1" dirty="0">
                <a:solidFill>
                  <a:srgbClr val="FFFFFF"/>
                </a:solidFill>
                <a:cs typeface="Calibri Light"/>
              </a:rPr>
              <a:t>website:  </a:t>
            </a:r>
            <a:r>
              <a:rPr lang="en-US" sz="1600" b="1" dirty="0" err="1">
                <a:solidFill>
                  <a:srgbClr val="FFFFFF"/>
                </a:solidFill>
                <a:cs typeface="Calibri Light"/>
              </a:rPr>
              <a:t>lmmsorchestra.com</a:t>
            </a:r>
            <a:endParaRPr lang="en-US" sz="1600" dirty="0"/>
          </a:p>
        </p:txBody>
      </p:sp>
    </p:spTree>
    <p:extLst>
      <p:ext uri="{BB962C8B-B14F-4D97-AF65-F5344CB8AC3E}">
        <p14:creationId xmlns:p14="http://schemas.microsoft.com/office/powerpoint/2010/main" val="104571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A549-89A3-49EF-B203-04174F585C06}"/>
              </a:ext>
            </a:extLst>
          </p:cNvPr>
          <p:cNvSpPr>
            <a:spLocks noGrp="1"/>
          </p:cNvSpPr>
          <p:nvPr>
            <p:ph type="title"/>
          </p:nvPr>
        </p:nvSpPr>
        <p:spPr/>
        <p:txBody>
          <a:bodyPr/>
          <a:lstStyle/>
          <a:p>
            <a:r>
              <a:rPr lang="en-US" dirty="0"/>
              <a:t>What does the Foundation do at LMMS?</a:t>
            </a:r>
          </a:p>
        </p:txBody>
      </p:sp>
      <p:pic>
        <p:nvPicPr>
          <p:cNvPr id="4" name="Content Placeholder 3">
            <a:extLst>
              <a:ext uri="{FF2B5EF4-FFF2-40B4-BE49-F238E27FC236}">
                <a16:creationId xmlns:a16="http://schemas.microsoft.com/office/drawing/2014/main" id="{BF6B4155-19DE-4F48-A8FD-7EE37EAFD16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82654" y="2232066"/>
            <a:ext cx="2038928" cy="1529903"/>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a:extLst>
              <a:ext uri="{FF2B5EF4-FFF2-40B4-BE49-F238E27FC236}">
                <a16:creationId xmlns:a16="http://schemas.microsoft.com/office/drawing/2014/main" id="{9DA497A0-247C-492A-AEA3-3C0482333579}"/>
              </a:ext>
            </a:extLst>
          </p:cNvPr>
          <p:cNvSpPr/>
          <p:nvPr/>
        </p:nvSpPr>
        <p:spPr>
          <a:xfrm>
            <a:off x="990600" y="2590800"/>
            <a:ext cx="21336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a:solidFill>
                  <a:srgbClr val="0033CC"/>
                </a:solidFill>
              </a:rPr>
              <a:t>Foundation Priority:</a:t>
            </a:r>
          </a:p>
          <a:p>
            <a:pPr algn="ctr">
              <a:defRPr/>
            </a:pPr>
            <a:endParaRPr lang="en-US" sz="2000" b="1" dirty="0">
              <a:solidFill>
                <a:srgbClr val="0033CC"/>
              </a:solidFill>
            </a:endParaRPr>
          </a:p>
          <a:p>
            <a:pPr algn="ctr">
              <a:defRPr/>
            </a:pPr>
            <a:r>
              <a:rPr lang="en-US" sz="2000" b="1" dirty="0">
                <a:solidFill>
                  <a:srgbClr val="0033CC"/>
                </a:solidFill>
              </a:rPr>
              <a:t> Technology in the classroom for students as we strive for STEM certification</a:t>
            </a:r>
          </a:p>
        </p:txBody>
      </p:sp>
      <p:pic>
        <p:nvPicPr>
          <p:cNvPr id="6" name="Picture 3">
            <a:extLst>
              <a:ext uri="{FF2B5EF4-FFF2-40B4-BE49-F238E27FC236}">
                <a16:creationId xmlns:a16="http://schemas.microsoft.com/office/drawing/2014/main" id="{6106DECE-F9E4-42E1-8F92-097FA10271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799" y="3962400"/>
            <a:ext cx="3068638" cy="219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FEAB568-853E-4104-8567-0F0D6F940687}"/>
              </a:ext>
            </a:extLst>
          </p:cNvPr>
          <p:cNvSpPr/>
          <p:nvPr/>
        </p:nvSpPr>
        <p:spPr>
          <a:xfrm>
            <a:off x="6324600" y="2232066"/>
            <a:ext cx="2038928" cy="1477328"/>
          </a:xfrm>
          <a:prstGeom prst="rect">
            <a:avLst/>
          </a:prstGeom>
        </p:spPr>
        <p:txBody>
          <a:bodyPr wrap="square">
            <a:spAutoFit/>
          </a:bodyPr>
          <a:lstStyle/>
          <a:p>
            <a:pPr algn="ctr">
              <a:defRPr/>
            </a:pPr>
            <a:r>
              <a:rPr lang="en-US" b="1" dirty="0"/>
              <a:t>Foundation has recently funded a 3D Printer, iPad Cart, Laptop Cart  Teacher Grants</a:t>
            </a:r>
          </a:p>
        </p:txBody>
      </p:sp>
      <p:sp>
        <p:nvSpPr>
          <p:cNvPr id="8" name="Rectangle 7">
            <a:extLst>
              <a:ext uri="{FF2B5EF4-FFF2-40B4-BE49-F238E27FC236}">
                <a16:creationId xmlns:a16="http://schemas.microsoft.com/office/drawing/2014/main" id="{798B292E-F1A9-428D-A1C6-143D88732BB2}"/>
              </a:ext>
            </a:extLst>
          </p:cNvPr>
          <p:cNvSpPr/>
          <p:nvPr/>
        </p:nvSpPr>
        <p:spPr>
          <a:xfrm>
            <a:off x="6480036" y="3962400"/>
            <a:ext cx="2038928" cy="2194641"/>
          </a:xfrm>
          <a:prstGeom prst="rect">
            <a:avLst/>
          </a:prstGeom>
        </p:spPr>
        <p:txBody>
          <a:bodyPr wrap="square">
            <a:spAutoFit/>
          </a:bodyPr>
          <a:lstStyle/>
          <a:p>
            <a:pPr marL="114300" indent="0" algn="ctr">
              <a:buFont typeface="Arial" panose="020B0604020202020204" pitchFamily="34" charset="0"/>
              <a:buNone/>
            </a:pPr>
            <a:r>
              <a:rPr lang="en-US" altLang="en-US" dirty="0"/>
              <a:t>Visit our web site at </a:t>
            </a:r>
            <a:r>
              <a:rPr lang="en-US" altLang="en-US" sz="1100" u="sng" dirty="0">
                <a:solidFill>
                  <a:srgbClr val="0033CC"/>
                </a:solidFill>
                <a:highlight>
                  <a:srgbClr val="00FF00"/>
                </a:highlight>
              </a:rPr>
              <a:t>www.lmmsfoundation.com</a:t>
            </a:r>
            <a:r>
              <a:rPr lang="en-US" altLang="en-US" sz="1100" u="sng" dirty="0">
                <a:highlight>
                  <a:srgbClr val="00FF00"/>
                </a:highlight>
              </a:rPr>
              <a:t> </a:t>
            </a:r>
          </a:p>
          <a:p>
            <a:pPr marL="114300" indent="0" algn="ctr">
              <a:buFont typeface="Arial" panose="020B0604020202020204" pitchFamily="34" charset="0"/>
              <a:buNone/>
            </a:pPr>
            <a:r>
              <a:rPr lang="en-US" altLang="en-US" dirty="0"/>
              <a:t>and see how you can be a part of </a:t>
            </a:r>
          </a:p>
          <a:p>
            <a:pPr marL="114300" indent="0" algn="ctr">
              <a:buFont typeface="Arial" panose="020B0604020202020204" pitchFamily="34" charset="0"/>
              <a:buNone/>
            </a:pPr>
            <a:r>
              <a:rPr lang="en-US" altLang="en-US" b="1" dirty="0"/>
              <a:t>“Empowering Students to Soar”.</a:t>
            </a:r>
            <a:endParaRPr lang="en-US" altLang="en-US" dirty="0"/>
          </a:p>
        </p:txBody>
      </p:sp>
    </p:spTree>
    <p:extLst>
      <p:ext uri="{BB962C8B-B14F-4D97-AF65-F5344CB8AC3E}">
        <p14:creationId xmlns:p14="http://schemas.microsoft.com/office/powerpoint/2010/main" val="440097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60000"/>
                    <a:lumOff val="40000"/>
                  </a:schemeClr>
                </a:solidFill>
              </a:rPr>
              <a:t>What is different in </a:t>
            </a:r>
            <a:br>
              <a:rPr lang="en-US" dirty="0">
                <a:solidFill>
                  <a:schemeClr val="accent3">
                    <a:lumMod val="60000"/>
                    <a:lumOff val="40000"/>
                  </a:schemeClr>
                </a:solidFill>
              </a:rPr>
            </a:br>
            <a:r>
              <a:rPr lang="en-US" dirty="0">
                <a:solidFill>
                  <a:schemeClr val="accent3">
                    <a:lumMod val="60000"/>
                    <a:lumOff val="40000"/>
                  </a:schemeClr>
                </a:solidFill>
              </a:rPr>
              <a:t>middle school?</a:t>
            </a:r>
          </a:p>
        </p:txBody>
      </p:sp>
      <p:sp>
        <p:nvSpPr>
          <p:cNvPr id="10" name="Rectangle 9"/>
          <p:cNvSpPr/>
          <p:nvPr/>
        </p:nvSpPr>
        <p:spPr>
          <a:xfrm>
            <a:off x="247244" y="1981200"/>
            <a:ext cx="377175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Dress Code </a:t>
            </a:r>
          </a:p>
        </p:txBody>
      </p:sp>
      <p:sp>
        <p:nvSpPr>
          <p:cNvPr id="11" name="Rectangle 10"/>
          <p:cNvSpPr/>
          <p:nvPr/>
        </p:nvSpPr>
        <p:spPr>
          <a:xfrm>
            <a:off x="4419600" y="4572000"/>
            <a:ext cx="4913199"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5400" dirty="0"/>
              <a:t>Discipline and Consequences</a:t>
            </a:r>
          </a:p>
        </p:txBody>
      </p:sp>
      <p:sp>
        <p:nvSpPr>
          <p:cNvPr id="12" name="Rectangle 11"/>
          <p:cNvSpPr/>
          <p:nvPr/>
        </p:nvSpPr>
        <p:spPr>
          <a:xfrm>
            <a:off x="1333269" y="3557728"/>
            <a:ext cx="6665158" cy="923330"/>
          </a:xfrm>
          <a:prstGeom prst="rect">
            <a:avLst/>
          </a:prstGeom>
          <a:noFill/>
        </p:spPr>
        <p:txBody>
          <a:bodyPr wrap="none" lIns="91440" tIns="45720" rIns="91440" bIns="45720">
            <a:spAutoFit/>
          </a:bodyPr>
          <a:lstStyle/>
          <a:p>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Homework Grades</a:t>
            </a:r>
          </a:p>
        </p:txBody>
      </p:sp>
      <p:sp>
        <p:nvSpPr>
          <p:cNvPr id="13" name="Rectangle 12"/>
          <p:cNvSpPr/>
          <p:nvPr/>
        </p:nvSpPr>
        <p:spPr>
          <a:xfrm>
            <a:off x="3709920" y="2756595"/>
            <a:ext cx="2687916"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a:ln w="50800"/>
                <a:solidFill>
                  <a:schemeClr val="bg1">
                    <a:shade val="50000"/>
                  </a:schemeClr>
                </a:solidFill>
                <a:effectLst/>
              </a:rPr>
              <a:t>Lockers</a:t>
            </a:r>
          </a:p>
        </p:txBody>
      </p:sp>
      <p:sp>
        <p:nvSpPr>
          <p:cNvPr id="14" name="Rectangle 13"/>
          <p:cNvSpPr/>
          <p:nvPr/>
        </p:nvSpPr>
        <p:spPr>
          <a:xfrm>
            <a:off x="225473" y="4481058"/>
            <a:ext cx="2746327" cy="584775"/>
          </a:xfrm>
          <a:prstGeom prst="rect">
            <a:avLst/>
          </a:prstGeom>
          <a:noFill/>
        </p:spPr>
        <p:txBody>
          <a:bodyPr wrap="square" lIns="91440" tIns="45720" rIns="91440" bIns="45720">
            <a:spAutoFit/>
          </a:bodyPr>
          <a:lstStyle/>
          <a:p>
            <a:pPr algn="ctr"/>
            <a:r>
              <a:rPr 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Dressing Out</a:t>
            </a:r>
          </a:p>
        </p:txBody>
      </p:sp>
      <p:sp>
        <p:nvSpPr>
          <p:cNvPr id="3" name="Rectangle 2"/>
          <p:cNvSpPr/>
          <p:nvPr/>
        </p:nvSpPr>
        <p:spPr>
          <a:xfrm>
            <a:off x="7010400" y="1219200"/>
            <a:ext cx="197605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BYOD</a:t>
            </a:r>
          </a:p>
        </p:txBody>
      </p:sp>
      <p:sp>
        <p:nvSpPr>
          <p:cNvPr id="9" name="Rectangle 8"/>
          <p:cNvSpPr/>
          <p:nvPr/>
        </p:nvSpPr>
        <p:spPr>
          <a:xfrm>
            <a:off x="186312" y="5334000"/>
            <a:ext cx="3534494"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chemeClr val="bg1">
                    <a:shade val="50000"/>
                  </a:schemeClr>
                </a:solidFill>
              </a:rPr>
              <a:t>Eagle Card</a:t>
            </a:r>
            <a:endParaRPr lang="en-US" sz="5400" b="1" cap="none" spc="0" dirty="0">
              <a:ln w="50800"/>
              <a:solidFill>
                <a:schemeClr val="bg1">
                  <a:shade val="50000"/>
                </a:schemeClr>
              </a:solidFill>
              <a:effectLst/>
            </a:endParaRPr>
          </a:p>
        </p:txBody>
      </p:sp>
      <p:sp>
        <p:nvSpPr>
          <p:cNvPr id="15" name="Rectangle 14"/>
          <p:cNvSpPr/>
          <p:nvPr/>
        </p:nvSpPr>
        <p:spPr>
          <a:xfrm>
            <a:off x="5943600" y="2219339"/>
            <a:ext cx="2746327" cy="584775"/>
          </a:xfrm>
          <a:prstGeom prst="rect">
            <a:avLst/>
          </a:prstGeom>
          <a:noFill/>
        </p:spPr>
        <p:txBody>
          <a:bodyPr wrap="square" lIns="91440" tIns="45720" rIns="91440" bIns="45720">
            <a:spAutoFit/>
          </a:bodyPr>
          <a:lstStyle/>
          <a:p>
            <a:pPr algn="ctr"/>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Cell Phones</a:t>
            </a:r>
            <a:endParaRPr 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03257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BDBA-835C-4E5F-B65C-2EB4A1862FCF}"/>
              </a:ext>
            </a:extLst>
          </p:cNvPr>
          <p:cNvSpPr>
            <a:spLocks noGrp="1"/>
          </p:cNvSpPr>
          <p:nvPr>
            <p:ph type="title"/>
          </p:nvPr>
        </p:nvSpPr>
        <p:spPr>
          <a:xfrm>
            <a:off x="551280" y="436563"/>
            <a:ext cx="8041440" cy="858837"/>
          </a:xfrm>
        </p:spPr>
        <p:txBody>
          <a:bodyPr/>
          <a:lstStyle/>
          <a:p>
            <a:r>
              <a:rPr lang="en-US" dirty="0">
                <a:solidFill>
                  <a:srgbClr val="00B0F0"/>
                </a:solidFill>
              </a:rPr>
              <a:t>Dress Code</a:t>
            </a:r>
          </a:p>
        </p:txBody>
      </p:sp>
      <p:sp>
        <p:nvSpPr>
          <p:cNvPr id="3" name="TextBox 2">
            <a:extLst>
              <a:ext uri="{FF2B5EF4-FFF2-40B4-BE49-F238E27FC236}">
                <a16:creationId xmlns:a16="http://schemas.microsoft.com/office/drawing/2014/main" id="{0D6CE74B-98DE-4AC5-BE9F-130508F773F3}"/>
              </a:ext>
            </a:extLst>
          </p:cNvPr>
          <p:cNvSpPr txBox="1"/>
          <p:nvPr/>
        </p:nvSpPr>
        <p:spPr>
          <a:xfrm>
            <a:off x="914400" y="1295400"/>
            <a:ext cx="7807911" cy="5509200"/>
          </a:xfrm>
          <a:prstGeom prst="rect">
            <a:avLst/>
          </a:prstGeom>
          <a:noFill/>
        </p:spPr>
        <p:txBody>
          <a:bodyPr wrap="square" rtlCol="0">
            <a:spAutoFit/>
          </a:bodyPr>
          <a:lstStyle/>
          <a:p>
            <a:pPr algn="ctr"/>
            <a:r>
              <a:rPr lang="en-US" dirty="0"/>
              <a:t>To promote a safe environment that is aligned with our school vision of expanding the pursuit of excellence.  </a:t>
            </a:r>
          </a:p>
          <a:p>
            <a:pPr algn="ctr"/>
            <a:endParaRPr lang="en-US" dirty="0"/>
          </a:p>
          <a:p>
            <a:r>
              <a:rPr lang="en-US" sz="1400" dirty="0"/>
              <a:t>As a general rule of thumb, avoid the 3 “B’s”: Bellies, Breasts, and Bottoms. Exposure of any of the “B’s” will be addressed. Students must be fully clothed at all times. </a:t>
            </a:r>
          </a:p>
          <a:p>
            <a:r>
              <a:rPr lang="en-US" sz="1400" dirty="0"/>
              <a:t>MINIMUM STANDARD OF DRESS </a:t>
            </a:r>
          </a:p>
          <a:p>
            <a:r>
              <a:rPr lang="en-US" sz="1400" dirty="0"/>
              <a:t>All students shall maintain the following minimum standard of dress: </a:t>
            </a:r>
          </a:p>
          <a:p>
            <a:r>
              <a:rPr lang="en-US" sz="1400" dirty="0"/>
              <a:t>1. Appropriate shoes shall be worn. </a:t>
            </a:r>
          </a:p>
          <a:p>
            <a:r>
              <a:rPr lang="en-US" sz="1400" dirty="0"/>
              <a:t>2. Midriffs shall be covered. </a:t>
            </a:r>
          </a:p>
          <a:p>
            <a:r>
              <a:rPr lang="en-US" sz="1400" dirty="0"/>
              <a:t>3. Appropriate under-garments shall be worn and may not be visible. </a:t>
            </a:r>
          </a:p>
          <a:p>
            <a:r>
              <a:rPr lang="en-US" sz="1400" dirty="0"/>
              <a:t>4. Strapless garments shall be worn with a jacket. </a:t>
            </a:r>
          </a:p>
          <a:p>
            <a:r>
              <a:rPr lang="en-US" sz="1400" dirty="0"/>
              <a:t>5. Tank-tops (anything less than 2 inches width at shoulder) shall be worn with a jacket. </a:t>
            </a:r>
          </a:p>
          <a:p>
            <a:r>
              <a:rPr lang="en-US" sz="1400" dirty="0"/>
              <a:t>6. Appropriate shorts, as determined by the school administration, may be worn. </a:t>
            </a:r>
          </a:p>
          <a:p>
            <a:r>
              <a:rPr lang="en-US" sz="1400" dirty="0"/>
              <a:t>7. No caps, hats, bandanas nor hoods covering the head are to be worn in the school buildings during the school day, unless there is a special activity in which they are deemed appropriate by the school administration. </a:t>
            </a:r>
          </a:p>
          <a:p>
            <a:r>
              <a:rPr lang="en-US" sz="1400" dirty="0"/>
              <a:t>8. Clothing or ornamentation that does any of the following is prohibited: a. Displays or advertises substances illegal for minors. </a:t>
            </a:r>
          </a:p>
          <a:p>
            <a:r>
              <a:rPr lang="en-US" sz="1400" dirty="0"/>
              <a:t>b. Displays suggestive phrases, designs, markings, or profanities. </a:t>
            </a:r>
          </a:p>
          <a:p>
            <a:r>
              <a:rPr lang="en-US" sz="1400" dirty="0"/>
              <a:t>c. Advocates, promotes, or suggests illegal activity. </a:t>
            </a:r>
          </a:p>
          <a:p>
            <a:r>
              <a:rPr lang="en-US" sz="1400" dirty="0">
                <a:solidFill>
                  <a:srgbClr val="00B0F0"/>
                </a:solidFill>
              </a:rPr>
              <a:t>*The principal or designee shall be the final judge as to the appropriateness of the apparel, and whether the apparel is disruptive, unsafe, or in violation of the dress code. If in doubt, do not wear the outfit. </a:t>
            </a:r>
          </a:p>
          <a:p>
            <a:pPr algn="ctr"/>
            <a:endParaRPr lang="en-US" dirty="0"/>
          </a:p>
        </p:txBody>
      </p:sp>
    </p:spTree>
    <p:extLst>
      <p:ext uri="{BB962C8B-B14F-4D97-AF65-F5344CB8AC3E}">
        <p14:creationId xmlns:p14="http://schemas.microsoft.com/office/powerpoint/2010/main" val="357118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DE82-FEA3-4DAA-B081-6166F3DCC355}"/>
              </a:ext>
            </a:extLst>
          </p:cNvPr>
          <p:cNvSpPr>
            <a:spLocks noGrp="1"/>
          </p:cNvSpPr>
          <p:nvPr>
            <p:ph type="title"/>
          </p:nvPr>
        </p:nvSpPr>
        <p:spPr/>
        <p:txBody>
          <a:bodyPr/>
          <a:lstStyle/>
          <a:p>
            <a:r>
              <a:rPr lang="en-US" dirty="0">
                <a:solidFill>
                  <a:srgbClr val="FFFF00"/>
                </a:solidFill>
              </a:rPr>
              <a:t>Physical Education </a:t>
            </a:r>
            <a:br>
              <a:rPr lang="en-US" dirty="0">
                <a:solidFill>
                  <a:srgbClr val="FFFF00"/>
                </a:solidFill>
              </a:rPr>
            </a:br>
            <a:r>
              <a:rPr lang="en-US" dirty="0">
                <a:solidFill>
                  <a:srgbClr val="FFFF00"/>
                </a:solidFill>
              </a:rPr>
              <a:t>Dress Requirements</a:t>
            </a:r>
          </a:p>
        </p:txBody>
      </p:sp>
      <p:sp>
        <p:nvSpPr>
          <p:cNvPr id="3" name="Rectangle 2">
            <a:extLst>
              <a:ext uri="{FF2B5EF4-FFF2-40B4-BE49-F238E27FC236}">
                <a16:creationId xmlns:a16="http://schemas.microsoft.com/office/drawing/2014/main" id="{ED10D29E-C204-46CE-B86B-2245C1E5C8DA}"/>
              </a:ext>
            </a:extLst>
          </p:cNvPr>
          <p:cNvSpPr/>
          <p:nvPr/>
        </p:nvSpPr>
        <p:spPr>
          <a:xfrm>
            <a:off x="609600" y="2743200"/>
            <a:ext cx="7162800" cy="3293209"/>
          </a:xfrm>
          <a:prstGeom prst="rect">
            <a:avLst/>
          </a:prstGeom>
        </p:spPr>
        <p:txBody>
          <a:bodyPr wrap="square">
            <a:spAutoFit/>
          </a:bodyPr>
          <a:lstStyle/>
          <a:p>
            <a:r>
              <a:rPr lang="en-US" sz="1600" u="sng" dirty="0">
                <a:latin typeface="Arial" panose="020B0604020202020204" pitchFamily="34" charset="0"/>
              </a:rPr>
              <a:t>Physical Education Dress Requirements: </a:t>
            </a:r>
          </a:p>
          <a:p>
            <a:r>
              <a:rPr lang="en-US" sz="1600" dirty="0">
                <a:latin typeface="Arial" panose="020B0604020202020204" pitchFamily="34" charset="0"/>
              </a:rPr>
              <a:t>*All students </a:t>
            </a:r>
            <a:r>
              <a:rPr lang="en-US" sz="1600" b="1" dirty="0">
                <a:latin typeface="Arial" panose="020B0604020202020204" pitchFamily="34" charset="0"/>
              </a:rPr>
              <a:t>MUST </a:t>
            </a:r>
            <a:r>
              <a:rPr lang="en-US" sz="1600" dirty="0">
                <a:latin typeface="Arial" panose="020B0604020202020204" pitchFamily="34" charset="0"/>
              </a:rPr>
              <a:t>change clothes each day for physical education classes. </a:t>
            </a:r>
          </a:p>
          <a:p>
            <a:r>
              <a:rPr lang="en-US" sz="1600" dirty="0">
                <a:latin typeface="Arial" panose="020B0604020202020204" pitchFamily="34" charset="0"/>
              </a:rPr>
              <a:t>*Students are required to wear uniform PE shorts and t-shirt as a PE uniform.      (PE shorts will be available for purchase on school website at start of school.)</a:t>
            </a:r>
          </a:p>
          <a:p>
            <a:r>
              <a:rPr lang="en-US" sz="1600" dirty="0">
                <a:latin typeface="Arial" panose="020B0604020202020204" pitchFamily="34" charset="0"/>
              </a:rPr>
              <a:t>*Athletic shoes must be worn. </a:t>
            </a:r>
          </a:p>
          <a:p>
            <a:r>
              <a:rPr lang="en-US" sz="1600" dirty="0">
                <a:latin typeface="Arial" panose="020B0604020202020204" pitchFamily="34" charset="0"/>
              </a:rPr>
              <a:t>*Deodorant is required </a:t>
            </a:r>
          </a:p>
          <a:p>
            <a:r>
              <a:rPr lang="en-US" sz="1600" dirty="0">
                <a:latin typeface="Arial" panose="020B0604020202020204" pitchFamily="34" charset="0"/>
              </a:rPr>
              <a:t>*No aerosol colognes/body sprays or aerosol deodorant to be sprayed at school </a:t>
            </a:r>
          </a:p>
          <a:p>
            <a:r>
              <a:rPr lang="en-US" sz="1600" dirty="0">
                <a:latin typeface="Arial" panose="020B0604020202020204" pitchFamily="34" charset="0"/>
              </a:rPr>
              <a:t>*Shirts cannot be longer than bottoms. It must be obvious that you are wearing bottoms. </a:t>
            </a:r>
          </a:p>
          <a:p>
            <a:r>
              <a:rPr lang="en-US" sz="1600" dirty="0">
                <a:solidFill>
                  <a:srgbClr val="FFFF00"/>
                </a:solidFill>
                <a:latin typeface="Arial" panose="020B0604020202020204" pitchFamily="34" charset="0"/>
              </a:rPr>
              <a:t>*The principal or designee shall be the final judge as to the appropriateness of the apparel, and whether the apparel is disruptive, unsafe, or in violation of the dress code. If in doubt, do not wear the outfit. </a:t>
            </a:r>
            <a:endParaRPr lang="en-US" sz="1600" dirty="0">
              <a:solidFill>
                <a:srgbClr val="FFFF00"/>
              </a:solidFill>
            </a:endParaRPr>
          </a:p>
        </p:txBody>
      </p:sp>
      <p:pic>
        <p:nvPicPr>
          <p:cNvPr id="5122" name="Picture 2" descr="Lost Mountain Middle School | Lost Mountain Middle School">
            <a:extLst>
              <a:ext uri="{FF2B5EF4-FFF2-40B4-BE49-F238E27FC236}">
                <a16:creationId xmlns:a16="http://schemas.microsoft.com/office/drawing/2014/main" id="{E2197671-6134-4D08-B0E4-825A4D0B92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295400"/>
            <a:ext cx="1234821"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4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442674"/>
          </a:xfrm>
        </p:spPr>
        <p:txBody>
          <a:bodyPr/>
          <a:lstStyle/>
          <a:p>
            <a:r>
              <a:rPr lang="en-US" dirty="0">
                <a:solidFill>
                  <a:schemeClr val="accent3">
                    <a:lumMod val="60000"/>
                    <a:lumOff val="40000"/>
                  </a:schemeClr>
                </a:solidFill>
              </a:rPr>
              <a:t>Meet our </a:t>
            </a:r>
            <a:br>
              <a:rPr lang="en-US" dirty="0">
                <a:solidFill>
                  <a:schemeClr val="accent3">
                    <a:lumMod val="60000"/>
                    <a:lumOff val="40000"/>
                  </a:schemeClr>
                </a:solidFill>
              </a:rPr>
            </a:br>
            <a:r>
              <a:rPr lang="en-US" dirty="0">
                <a:solidFill>
                  <a:schemeClr val="accent3">
                    <a:lumMod val="60000"/>
                    <a:lumOff val="40000"/>
                  </a:schemeClr>
                </a:solidFill>
              </a:rPr>
              <a:t>Administration and Teachers</a:t>
            </a:r>
          </a:p>
        </p:txBody>
      </p:sp>
      <p:sp>
        <p:nvSpPr>
          <p:cNvPr id="6" name="Content Placeholder 5"/>
          <p:cNvSpPr>
            <a:spLocks noGrp="1"/>
          </p:cNvSpPr>
          <p:nvPr>
            <p:ph idx="1"/>
          </p:nvPr>
        </p:nvSpPr>
        <p:spPr>
          <a:xfrm>
            <a:off x="304800" y="1752600"/>
            <a:ext cx="8534400" cy="4876800"/>
          </a:xfrm>
        </p:spPr>
        <p:txBody>
          <a:bodyPr>
            <a:normAutofit/>
          </a:bodyPr>
          <a:lstStyle/>
          <a:p>
            <a:pPr marL="0" indent="0" algn="ctr">
              <a:buNone/>
            </a:pPr>
            <a:r>
              <a:rPr lang="en-US" sz="4000" b="1" dirty="0">
                <a:solidFill>
                  <a:schemeClr val="accent1"/>
                </a:solidFill>
              </a:rPr>
              <a:t>Dr. Lenora Nyeste, Principal </a:t>
            </a:r>
          </a:p>
          <a:p>
            <a:pPr marL="0" indent="0" algn="ctr">
              <a:buNone/>
            </a:pPr>
            <a:r>
              <a:rPr lang="en-US" sz="3600" dirty="0"/>
              <a:t>Mrs. Shannon Kiger, Assistant Principal</a:t>
            </a:r>
          </a:p>
          <a:p>
            <a:pPr marL="0" indent="0" algn="ctr">
              <a:buNone/>
            </a:pPr>
            <a:r>
              <a:rPr lang="en-US" sz="3600" dirty="0"/>
              <a:t>Mrs. Allison Paulk, Assistant Principal</a:t>
            </a:r>
          </a:p>
          <a:p>
            <a:pPr marL="0" indent="0" algn="ctr">
              <a:buNone/>
            </a:pPr>
            <a:r>
              <a:rPr lang="en-US" sz="3600" dirty="0"/>
              <a:t>Dr. Zac Wilson, Administrator</a:t>
            </a:r>
          </a:p>
          <a:p>
            <a:pPr marL="0" indent="0" algn="ctr">
              <a:buNone/>
            </a:pPr>
            <a:r>
              <a:rPr lang="en-US" sz="3600" dirty="0"/>
              <a:t>Mrs. Christy Gilley, Support Services</a:t>
            </a:r>
          </a:p>
          <a:p>
            <a:pPr marL="0" indent="0" algn="ctr">
              <a:buNone/>
            </a:pPr>
            <a:endParaRPr lang="en-US" dirty="0"/>
          </a:p>
          <a:p>
            <a:pPr marL="0" indent="0" algn="ctr">
              <a:buNone/>
            </a:pPr>
            <a:endParaRPr lang="en-US" sz="2000" b="1" dirty="0">
              <a:solidFill>
                <a:schemeClr val="tx1"/>
              </a:solidFill>
            </a:endParaRPr>
          </a:p>
        </p:txBody>
      </p:sp>
    </p:spTree>
    <p:extLst>
      <p:ext uri="{BB962C8B-B14F-4D97-AF65-F5344CB8AC3E}">
        <p14:creationId xmlns:p14="http://schemas.microsoft.com/office/powerpoint/2010/main" val="2472432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D16F-5F40-43B1-828E-2A8607575426}"/>
              </a:ext>
            </a:extLst>
          </p:cNvPr>
          <p:cNvSpPr>
            <a:spLocks noGrp="1"/>
          </p:cNvSpPr>
          <p:nvPr>
            <p:ph type="title"/>
          </p:nvPr>
        </p:nvSpPr>
        <p:spPr/>
        <p:txBody>
          <a:bodyPr/>
          <a:lstStyle/>
          <a:p>
            <a:r>
              <a:rPr lang="en-US" dirty="0">
                <a:solidFill>
                  <a:schemeClr val="accent2">
                    <a:lumMod val="60000"/>
                    <a:lumOff val="40000"/>
                  </a:schemeClr>
                </a:solidFill>
              </a:rPr>
              <a:t>Electronic Devices</a:t>
            </a:r>
          </a:p>
        </p:txBody>
      </p:sp>
      <p:sp>
        <p:nvSpPr>
          <p:cNvPr id="3" name="Rectangle 2">
            <a:extLst>
              <a:ext uri="{FF2B5EF4-FFF2-40B4-BE49-F238E27FC236}">
                <a16:creationId xmlns:a16="http://schemas.microsoft.com/office/drawing/2014/main" id="{E802521B-0C9B-4159-96C9-74BDA8CDAE47}"/>
              </a:ext>
            </a:extLst>
          </p:cNvPr>
          <p:cNvSpPr/>
          <p:nvPr/>
        </p:nvSpPr>
        <p:spPr>
          <a:xfrm>
            <a:off x="838200" y="3276600"/>
            <a:ext cx="7754520" cy="3139321"/>
          </a:xfrm>
          <a:prstGeom prst="rect">
            <a:avLst/>
          </a:prstGeom>
        </p:spPr>
        <p:txBody>
          <a:bodyPr wrap="square">
            <a:spAutoFit/>
          </a:bodyPr>
          <a:lstStyle/>
          <a:p>
            <a:r>
              <a:rPr lang="en-US" dirty="0">
                <a:latin typeface="Arial" panose="020B0604020202020204" pitchFamily="34" charset="0"/>
              </a:rPr>
              <a:t>All personal electronic devices (cell phones, tablets, iPods, PSPs, Smart watches, audio earpieces/ air pods, headphone, etc.) must be turned off, including the notification setting, </a:t>
            </a:r>
            <a:r>
              <a:rPr lang="en-US" b="1" dirty="0">
                <a:latin typeface="Arial" panose="020B0604020202020204" pitchFamily="34" charset="0"/>
              </a:rPr>
              <a:t>upon arrival at school</a:t>
            </a:r>
            <a:r>
              <a:rPr lang="en-US" dirty="0">
                <a:latin typeface="Arial" panose="020B0604020202020204" pitchFamily="34" charset="0"/>
              </a:rPr>
              <a:t>. Beginning at 8:50, all personal electronic devices </a:t>
            </a:r>
            <a:r>
              <a:rPr lang="en-US" b="1" dirty="0">
                <a:latin typeface="Arial" panose="020B0604020202020204" pitchFamily="34" charset="0"/>
              </a:rPr>
              <a:t>must remain in the student’s locker until the end of the school day</a:t>
            </a:r>
            <a:r>
              <a:rPr lang="en-US" dirty="0">
                <a:latin typeface="Arial" panose="020B0604020202020204" pitchFamily="34" charset="0"/>
              </a:rPr>
              <a:t>. </a:t>
            </a:r>
          </a:p>
          <a:p>
            <a:endParaRPr lang="en-US" dirty="0">
              <a:latin typeface="Arial" panose="020B0604020202020204" pitchFamily="34" charset="0"/>
            </a:endParaRPr>
          </a:p>
          <a:p>
            <a:r>
              <a:rPr lang="en-US" dirty="0">
                <a:latin typeface="Arial" panose="020B0604020202020204" pitchFamily="34" charset="0"/>
              </a:rPr>
              <a:t>If a teacher allows BYOD for a specific class period, the student will be notified the previous day. Students will be required to immediately put their personal device back in the locker before the end of the class period. Students cannot be on their device until they are at the bus port (not walking to the bus port) or in the car rider line at the end of the day. </a:t>
            </a:r>
            <a:endParaRPr lang="en-US" dirty="0"/>
          </a:p>
        </p:txBody>
      </p:sp>
      <p:pic>
        <p:nvPicPr>
          <p:cNvPr id="6146" name="Picture 2" descr="Transparent Background Cell Phone Clip Art">
            <a:extLst>
              <a:ext uri="{FF2B5EF4-FFF2-40B4-BE49-F238E27FC236}">
                <a16:creationId xmlns:a16="http://schemas.microsoft.com/office/drawing/2014/main" id="{935BD89E-6469-4FFB-B8B6-0FBF7721C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00200"/>
            <a:ext cx="1477211" cy="144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346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1239837"/>
          </a:xfrm>
        </p:spPr>
        <p:txBody>
          <a:bodyPr/>
          <a:lstStyle/>
          <a:p>
            <a:r>
              <a:rPr lang="en-US" dirty="0">
                <a:solidFill>
                  <a:schemeClr val="accent3">
                    <a:lumMod val="60000"/>
                    <a:lumOff val="40000"/>
                  </a:schemeClr>
                </a:solidFill>
              </a:rPr>
              <a:t>Getting ready for the first week...</a:t>
            </a:r>
          </a:p>
        </p:txBody>
      </p:sp>
      <p:sp>
        <p:nvSpPr>
          <p:cNvPr id="3" name="Content Placeholder 2"/>
          <p:cNvSpPr>
            <a:spLocks noGrp="1"/>
          </p:cNvSpPr>
          <p:nvPr>
            <p:ph idx="1"/>
          </p:nvPr>
        </p:nvSpPr>
        <p:spPr>
          <a:xfrm>
            <a:off x="457200" y="1752600"/>
            <a:ext cx="8001000" cy="4179937"/>
          </a:xfrm>
        </p:spPr>
        <p:txBody>
          <a:bodyPr>
            <a:noAutofit/>
          </a:bodyPr>
          <a:lstStyle/>
          <a:p>
            <a:r>
              <a:rPr lang="en-US" sz="2600" dirty="0"/>
              <a:t>Meet &amp; Greet ~ Visit Homeroom Class</a:t>
            </a:r>
          </a:p>
          <a:p>
            <a:r>
              <a:rPr lang="en-US" sz="2600" dirty="0">
                <a:solidFill>
                  <a:schemeClr val="accent3">
                    <a:lumMod val="60000"/>
                    <a:lumOff val="40000"/>
                  </a:schemeClr>
                </a:solidFill>
              </a:rPr>
              <a:t>Supply lists will be posted on the web site</a:t>
            </a:r>
          </a:p>
          <a:p>
            <a:r>
              <a:rPr lang="en-US" sz="2600" dirty="0"/>
              <a:t>Folder, paper and pen/pencil for first day</a:t>
            </a:r>
          </a:p>
          <a:p>
            <a:r>
              <a:rPr lang="en-US" sz="2600" dirty="0">
                <a:solidFill>
                  <a:schemeClr val="accent3">
                    <a:lumMod val="60000"/>
                    <a:lumOff val="40000"/>
                  </a:schemeClr>
                </a:solidFill>
              </a:rPr>
              <a:t>Lockers after paperwork is returned</a:t>
            </a:r>
          </a:p>
          <a:p>
            <a:r>
              <a:rPr lang="en-US" sz="2600" dirty="0"/>
              <a:t>No book bags in classes after lockers are distributed</a:t>
            </a:r>
          </a:p>
          <a:p>
            <a:r>
              <a:rPr lang="en-US" sz="2600" dirty="0">
                <a:solidFill>
                  <a:schemeClr val="accent3">
                    <a:lumMod val="60000"/>
                    <a:lumOff val="40000"/>
                  </a:schemeClr>
                </a:solidFill>
              </a:rPr>
              <a:t>Textbooks after lockers are distributed</a:t>
            </a:r>
          </a:p>
          <a:p>
            <a:r>
              <a:rPr lang="en-US" sz="2600" dirty="0"/>
              <a:t>Lunch in 600 commons – </a:t>
            </a:r>
          </a:p>
          <a:p>
            <a:pPr marL="0" indent="0">
              <a:buNone/>
            </a:pPr>
            <a:r>
              <a:rPr lang="en-US" sz="2600" dirty="0"/>
              <a:t>	25 minutes (no microwave)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782" y="3975096"/>
            <a:ext cx="2209800" cy="262822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3220" y="5181600"/>
            <a:ext cx="1791561" cy="1404136"/>
          </a:xfrm>
          <a:prstGeom prst="rect">
            <a:avLst/>
          </a:prstGeom>
        </p:spPr>
      </p:pic>
    </p:spTree>
    <p:extLst>
      <p:ext uri="{BB962C8B-B14F-4D97-AF65-F5344CB8AC3E}">
        <p14:creationId xmlns:p14="http://schemas.microsoft.com/office/powerpoint/2010/main" val="429133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6563"/>
            <a:ext cx="8763000" cy="1442674"/>
          </a:xfrm>
        </p:spPr>
        <p:txBody>
          <a:bodyPr/>
          <a:lstStyle/>
          <a:p>
            <a:r>
              <a:rPr lang="en-US" dirty="0">
                <a:solidFill>
                  <a:schemeClr val="accent3">
                    <a:lumMod val="60000"/>
                    <a:lumOff val="40000"/>
                  </a:schemeClr>
                </a:solidFill>
              </a:rPr>
              <a:t>What should you remember as you prepare for middle school?</a:t>
            </a:r>
            <a:endParaRPr lang="en-US" dirty="0"/>
          </a:p>
        </p:txBody>
      </p:sp>
      <p:sp>
        <p:nvSpPr>
          <p:cNvPr id="4" name="Content Placeholder 3"/>
          <p:cNvSpPr>
            <a:spLocks noGrp="1"/>
          </p:cNvSpPr>
          <p:nvPr>
            <p:ph sz="quarter" idx="14"/>
          </p:nvPr>
        </p:nvSpPr>
        <p:spPr>
          <a:xfrm>
            <a:off x="4645152" y="2039112"/>
            <a:ext cx="4041648" cy="4361688"/>
          </a:xfrm>
        </p:spPr>
        <p:txBody>
          <a:bodyPr>
            <a:normAutofit/>
          </a:bodyPr>
          <a:lstStyle/>
          <a:p>
            <a:r>
              <a:rPr lang="en-US" dirty="0"/>
              <a:t>Organization is key to success.</a:t>
            </a:r>
          </a:p>
          <a:p>
            <a:pPr marL="0" indent="0">
              <a:buNone/>
            </a:pPr>
            <a:endParaRPr lang="en-US" dirty="0"/>
          </a:p>
          <a:p>
            <a:r>
              <a:rPr lang="en-US" dirty="0"/>
              <a:t>Create a routine prepare for a new schedule in advance. </a:t>
            </a:r>
          </a:p>
          <a:p>
            <a:pPr marL="0" indent="0">
              <a:buNone/>
            </a:pPr>
            <a:endParaRPr lang="en-US" dirty="0"/>
          </a:p>
          <a:p>
            <a:r>
              <a:rPr lang="en-US" dirty="0"/>
              <a:t>Guide your child toward independence; we will help you. </a:t>
            </a:r>
          </a:p>
          <a:p>
            <a:endParaRPr lang="en-US" dirty="0"/>
          </a:p>
        </p:txBody>
      </p:sp>
      <p:sp>
        <p:nvSpPr>
          <p:cNvPr id="5" name="Content Placeholder 4"/>
          <p:cNvSpPr>
            <a:spLocks noGrp="1"/>
          </p:cNvSpPr>
          <p:nvPr>
            <p:ph sz="quarter" idx="13"/>
          </p:nvPr>
        </p:nvSpPr>
        <p:spPr>
          <a:xfrm>
            <a:off x="381000" y="2039112"/>
            <a:ext cx="4117848" cy="4514088"/>
          </a:xfrm>
        </p:spPr>
        <p:txBody>
          <a:bodyPr>
            <a:normAutofit lnSpcReduction="10000"/>
          </a:bodyPr>
          <a:lstStyle/>
          <a:p>
            <a:r>
              <a:rPr lang="en-US" dirty="0"/>
              <a:t>Caring teachers and staff</a:t>
            </a:r>
          </a:p>
          <a:p>
            <a:pPr marL="0" indent="0">
              <a:buNone/>
            </a:pPr>
            <a:endParaRPr lang="en-US" dirty="0"/>
          </a:p>
          <a:p>
            <a:r>
              <a:rPr lang="en-US" dirty="0"/>
              <a:t>New experiences are good. </a:t>
            </a:r>
          </a:p>
          <a:p>
            <a:endParaRPr lang="en-US" dirty="0"/>
          </a:p>
          <a:p>
            <a:r>
              <a:rPr lang="en-US" dirty="0"/>
              <a:t>Middle school is full of firsts.</a:t>
            </a:r>
          </a:p>
          <a:p>
            <a:pPr marL="0" indent="0">
              <a:buNone/>
            </a:pPr>
            <a:endParaRPr lang="en-US" dirty="0"/>
          </a:p>
          <a:p>
            <a:r>
              <a:rPr lang="en-US" dirty="0"/>
              <a:t>We are building skills for the future.</a:t>
            </a:r>
          </a:p>
          <a:p>
            <a:pPr marL="0" indent="0">
              <a:buNone/>
            </a:pPr>
            <a:endParaRPr lang="en-US" dirty="0"/>
          </a:p>
          <a:p>
            <a:r>
              <a:rPr lang="en-US" dirty="0"/>
              <a:t>Develop a well rounded child.</a:t>
            </a:r>
          </a:p>
        </p:txBody>
      </p:sp>
    </p:spTree>
    <p:extLst>
      <p:ext uri="{BB962C8B-B14F-4D97-AF65-F5344CB8AC3E}">
        <p14:creationId xmlns:p14="http://schemas.microsoft.com/office/powerpoint/2010/main" val="4169247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60000"/>
                    <a:lumOff val="40000"/>
                  </a:schemeClr>
                </a:solidFill>
              </a:rPr>
              <a:t>How are unique student needs supported?</a:t>
            </a:r>
          </a:p>
        </p:txBody>
      </p:sp>
      <p:sp>
        <p:nvSpPr>
          <p:cNvPr id="5" name="Content Placeholder 4"/>
          <p:cNvSpPr>
            <a:spLocks noGrp="1"/>
          </p:cNvSpPr>
          <p:nvPr>
            <p:ph idx="1"/>
          </p:nvPr>
        </p:nvSpPr>
        <p:spPr>
          <a:xfrm>
            <a:off x="838200" y="2038388"/>
            <a:ext cx="7924800" cy="4514812"/>
          </a:xfrm>
        </p:spPr>
        <p:txBody>
          <a:bodyPr>
            <a:normAutofit/>
          </a:bodyPr>
          <a:lstStyle/>
          <a:p>
            <a:pPr marL="0" indent="0">
              <a:buNone/>
            </a:pPr>
            <a:r>
              <a:rPr lang="en-US" b="1" dirty="0"/>
              <a:t>Established Programs</a:t>
            </a:r>
          </a:p>
          <a:p>
            <a:r>
              <a:rPr lang="en-US" dirty="0">
                <a:solidFill>
                  <a:schemeClr val="accent3">
                    <a:lumMod val="60000"/>
                    <a:lumOff val="40000"/>
                  </a:schemeClr>
                </a:solidFill>
              </a:rPr>
              <a:t>Advance Content Courses (AC)</a:t>
            </a:r>
          </a:p>
          <a:p>
            <a:pPr lvl="1"/>
            <a:r>
              <a:rPr lang="en-US" dirty="0"/>
              <a:t>Serves gifted and high performing students</a:t>
            </a:r>
          </a:p>
          <a:p>
            <a:r>
              <a:rPr lang="en-US" dirty="0">
                <a:solidFill>
                  <a:schemeClr val="accent3">
                    <a:lumMod val="60000"/>
                    <a:lumOff val="40000"/>
                  </a:schemeClr>
                </a:solidFill>
              </a:rPr>
              <a:t>Special Education Services</a:t>
            </a:r>
          </a:p>
          <a:p>
            <a:pPr lvl="1"/>
            <a:r>
              <a:rPr lang="en-US" dirty="0"/>
              <a:t>Provides individual student support </a:t>
            </a:r>
          </a:p>
          <a:p>
            <a:r>
              <a:rPr lang="en-US" dirty="0">
                <a:solidFill>
                  <a:schemeClr val="accent3">
                    <a:lumMod val="60000"/>
                    <a:lumOff val="40000"/>
                  </a:schemeClr>
                </a:solidFill>
              </a:rPr>
              <a:t>Response to Intervention (RTI)</a:t>
            </a:r>
          </a:p>
          <a:p>
            <a:pPr lvl="1"/>
            <a:r>
              <a:rPr lang="en-US" dirty="0"/>
              <a:t>A problem-solving model to provide assistance to match a student’s need</a:t>
            </a:r>
          </a:p>
          <a:p>
            <a:r>
              <a:rPr lang="en-US" dirty="0">
                <a:solidFill>
                  <a:schemeClr val="accent3">
                    <a:lumMod val="60000"/>
                    <a:lumOff val="40000"/>
                  </a:schemeClr>
                </a:solidFill>
              </a:rPr>
              <a:t>Counseling Services</a:t>
            </a:r>
          </a:p>
          <a:p>
            <a:pPr lvl="1"/>
            <a:r>
              <a:rPr lang="en-US" dirty="0"/>
              <a:t>Provide support to meet the students’ academic, social and organizational needs in the middle grades</a:t>
            </a:r>
          </a:p>
        </p:txBody>
      </p:sp>
    </p:spTree>
    <p:extLst>
      <p:ext uri="{BB962C8B-B14F-4D97-AF65-F5344CB8AC3E}">
        <p14:creationId xmlns:p14="http://schemas.microsoft.com/office/powerpoint/2010/main" val="3515204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41440" cy="1442674"/>
          </a:xfrm>
        </p:spPr>
        <p:txBody>
          <a:bodyPr/>
          <a:lstStyle/>
          <a:p>
            <a:r>
              <a:rPr lang="en-US" dirty="0">
                <a:solidFill>
                  <a:schemeClr val="accent3">
                    <a:lumMod val="60000"/>
                    <a:lumOff val="40000"/>
                  </a:schemeClr>
                </a:solidFill>
              </a:rPr>
              <a:t>How to have a great middle school experience?</a:t>
            </a:r>
          </a:p>
        </p:txBody>
      </p:sp>
      <p:sp>
        <p:nvSpPr>
          <p:cNvPr id="4" name="Content Placeholder 3"/>
          <p:cNvSpPr>
            <a:spLocks noGrp="1"/>
          </p:cNvSpPr>
          <p:nvPr>
            <p:ph idx="1"/>
          </p:nvPr>
        </p:nvSpPr>
        <p:spPr>
          <a:xfrm>
            <a:off x="656240" y="1855800"/>
            <a:ext cx="7573360" cy="4544999"/>
          </a:xfrm>
        </p:spPr>
        <p:txBody>
          <a:bodyPr>
            <a:normAutofit/>
          </a:bodyPr>
          <a:lstStyle/>
          <a:p>
            <a:r>
              <a:rPr lang="en-US" sz="3200" dirty="0"/>
              <a:t>Focus on organization</a:t>
            </a:r>
          </a:p>
          <a:p>
            <a:pPr lvl="1"/>
            <a:r>
              <a:rPr lang="en-US" sz="3200" dirty="0"/>
              <a:t>Notebooks</a:t>
            </a:r>
          </a:p>
          <a:p>
            <a:pPr lvl="1"/>
            <a:r>
              <a:rPr lang="en-US" sz="3200" dirty="0"/>
              <a:t>HW folder</a:t>
            </a:r>
          </a:p>
          <a:p>
            <a:r>
              <a:rPr lang="en-US" sz="3200" dirty="0"/>
              <a:t>Online Gradebook</a:t>
            </a:r>
          </a:p>
          <a:p>
            <a:pPr lvl="1"/>
            <a:r>
              <a:rPr lang="en-US" sz="3000" dirty="0"/>
              <a:t> Have your child check grades</a:t>
            </a:r>
          </a:p>
          <a:p>
            <a:r>
              <a:rPr lang="en-US" sz="3200" dirty="0"/>
              <a:t>Establish a routine for your child to  compare their student agenda to the teachers’ blogs</a:t>
            </a:r>
          </a:p>
          <a:p>
            <a:pPr marL="0" indent="0">
              <a:buNone/>
            </a:pPr>
            <a:endParaRPr lang="en-US" dirty="0"/>
          </a:p>
        </p:txBody>
      </p:sp>
    </p:spTree>
    <p:extLst>
      <p:ext uri="{BB962C8B-B14F-4D97-AF65-F5344CB8AC3E}">
        <p14:creationId xmlns:p14="http://schemas.microsoft.com/office/powerpoint/2010/main" val="2305475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60000"/>
                    <a:lumOff val="40000"/>
                  </a:schemeClr>
                </a:solidFill>
              </a:rPr>
              <a:t>How do I stay connected to what is going on at LMMS?</a:t>
            </a:r>
          </a:p>
        </p:txBody>
      </p:sp>
      <p:sp>
        <p:nvSpPr>
          <p:cNvPr id="5" name="Content Placeholder 4"/>
          <p:cNvSpPr>
            <a:spLocks noGrp="1"/>
          </p:cNvSpPr>
          <p:nvPr>
            <p:ph sz="quarter" idx="13"/>
          </p:nvPr>
        </p:nvSpPr>
        <p:spPr>
          <a:xfrm>
            <a:off x="841248" y="2039112"/>
            <a:ext cx="3654552" cy="4361688"/>
          </a:xfrm>
        </p:spPr>
        <p:txBody>
          <a:bodyPr>
            <a:normAutofit fontScale="92500" lnSpcReduction="20000"/>
          </a:bodyPr>
          <a:lstStyle/>
          <a:p>
            <a:r>
              <a:rPr lang="en-US" sz="2800" dirty="0"/>
              <a:t>Check the teacher blogs</a:t>
            </a:r>
          </a:p>
          <a:p>
            <a:endParaRPr lang="en-US" sz="2800" dirty="0"/>
          </a:p>
          <a:p>
            <a:r>
              <a:rPr lang="en-US" sz="2800" dirty="0">
                <a:solidFill>
                  <a:schemeClr val="accent1">
                    <a:lumMod val="60000"/>
                    <a:lumOff val="40000"/>
                  </a:schemeClr>
                </a:solidFill>
              </a:rPr>
              <a:t>Frequent the online-gradebook for updates</a:t>
            </a:r>
          </a:p>
          <a:p>
            <a:endParaRPr lang="en-US" sz="2800" dirty="0"/>
          </a:p>
          <a:p>
            <a:r>
              <a:rPr lang="en-US" sz="2800" dirty="0"/>
              <a:t>Sign up for the LMMS PTSA e-blasts</a:t>
            </a:r>
          </a:p>
          <a:p>
            <a:endParaRPr lang="en-US" sz="2800" dirty="0"/>
          </a:p>
          <a:p>
            <a:r>
              <a:rPr lang="en-US" sz="2800" dirty="0">
                <a:solidFill>
                  <a:schemeClr val="accent1">
                    <a:lumMod val="60000"/>
                    <a:lumOff val="40000"/>
                  </a:schemeClr>
                </a:solidFill>
              </a:rPr>
              <a:t>Follow the LMMS PTSA on Facebook </a:t>
            </a:r>
          </a:p>
          <a:p>
            <a:endParaRPr lang="en-US" sz="2800" dirty="0">
              <a:solidFill>
                <a:schemeClr val="accent1">
                  <a:lumMod val="60000"/>
                  <a:lumOff val="40000"/>
                </a:schemeClr>
              </a:solidFill>
            </a:endParaRPr>
          </a:p>
          <a:p>
            <a:endParaRPr lang="en-US" dirty="0">
              <a:solidFill>
                <a:schemeClr val="accent1">
                  <a:lumMod val="60000"/>
                  <a:lumOff val="40000"/>
                </a:schemeClr>
              </a:solidFill>
            </a:endParaRPr>
          </a:p>
        </p:txBody>
      </p:sp>
      <p:sp>
        <p:nvSpPr>
          <p:cNvPr id="6" name="Content Placeholder 5"/>
          <p:cNvSpPr>
            <a:spLocks noGrp="1"/>
          </p:cNvSpPr>
          <p:nvPr>
            <p:ph sz="quarter" idx="14"/>
          </p:nvPr>
        </p:nvSpPr>
        <p:spPr>
          <a:xfrm>
            <a:off x="4645152" y="2039112"/>
            <a:ext cx="3813048" cy="4514088"/>
          </a:xfrm>
        </p:spPr>
        <p:txBody>
          <a:bodyPr>
            <a:normAutofit fontScale="92500"/>
          </a:bodyPr>
          <a:lstStyle/>
          <a:p>
            <a:r>
              <a:rPr lang="en-US" dirty="0">
                <a:solidFill>
                  <a:schemeClr val="accent1">
                    <a:lumMod val="60000"/>
                    <a:lumOff val="40000"/>
                  </a:schemeClr>
                </a:solidFill>
              </a:rPr>
              <a:t>Check our school website</a:t>
            </a:r>
          </a:p>
          <a:p>
            <a:endParaRPr lang="en-US" dirty="0"/>
          </a:p>
          <a:p>
            <a:r>
              <a:rPr lang="en-US" dirty="0"/>
              <a:t>Listen for our “dial-out messages” and read text messages and email blasts</a:t>
            </a:r>
          </a:p>
          <a:p>
            <a:pPr marL="0" indent="0">
              <a:buNone/>
            </a:pPr>
            <a:endParaRPr lang="en-US" dirty="0"/>
          </a:p>
          <a:p>
            <a:r>
              <a:rPr lang="en-US" dirty="0">
                <a:solidFill>
                  <a:schemeClr val="accent1">
                    <a:lumMod val="60000"/>
                    <a:lumOff val="40000"/>
                  </a:schemeClr>
                </a:solidFill>
              </a:rPr>
              <a:t>Come to school events</a:t>
            </a:r>
          </a:p>
          <a:p>
            <a:endParaRPr lang="en-US" dirty="0"/>
          </a:p>
          <a:p>
            <a:r>
              <a:rPr lang="en-US" dirty="0"/>
              <a:t>Email if you have questions</a:t>
            </a:r>
          </a:p>
          <a:p>
            <a:pPr marL="0" indent="0">
              <a:buNone/>
            </a:pPr>
            <a:endParaRPr lang="en-US" dirty="0"/>
          </a:p>
          <a:p>
            <a:r>
              <a:rPr lang="en-US" dirty="0"/>
              <a:t> </a:t>
            </a:r>
            <a:r>
              <a:rPr lang="en-US" dirty="0">
                <a:solidFill>
                  <a:schemeClr val="accent1">
                    <a:lumMod val="60000"/>
                    <a:lumOff val="40000"/>
                  </a:schemeClr>
                </a:solidFill>
              </a:rPr>
              <a:t>Volunteer</a:t>
            </a:r>
            <a:r>
              <a:rPr lang="en-US" dirty="0"/>
              <a:t> </a:t>
            </a:r>
          </a:p>
        </p:txBody>
      </p:sp>
    </p:spTree>
    <p:extLst>
      <p:ext uri="{BB962C8B-B14F-4D97-AF65-F5344CB8AC3E}">
        <p14:creationId xmlns:p14="http://schemas.microsoft.com/office/powerpoint/2010/main" val="543492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36563"/>
            <a:ext cx="8915400" cy="1087437"/>
          </a:xfrm>
        </p:spPr>
        <p:txBody>
          <a:bodyPr/>
          <a:lstStyle/>
          <a:p>
            <a:r>
              <a:rPr lang="en-US" dirty="0">
                <a:solidFill>
                  <a:schemeClr val="accent3">
                    <a:lumMod val="60000"/>
                    <a:lumOff val="40000"/>
                  </a:schemeClr>
                </a:solidFill>
              </a:rPr>
              <a:t>How can your child get involved?</a:t>
            </a:r>
            <a:br>
              <a:rPr lang="en-US" dirty="0">
                <a:solidFill>
                  <a:schemeClr val="accent3">
                    <a:lumMod val="60000"/>
                    <a:lumOff val="40000"/>
                  </a:schemeClr>
                </a:solidFill>
              </a:rPr>
            </a:br>
            <a:r>
              <a:rPr lang="en-US" sz="2000" dirty="0">
                <a:solidFill>
                  <a:srgbClr val="00B0F0"/>
                </a:solidFill>
              </a:rPr>
              <a:t>FULL LIST ON WEBSITE</a:t>
            </a:r>
            <a:br>
              <a:rPr lang="en-US" dirty="0"/>
            </a:br>
            <a:endParaRPr lang="en-US" dirty="0"/>
          </a:p>
        </p:txBody>
      </p:sp>
      <p:sp>
        <p:nvSpPr>
          <p:cNvPr id="3" name="Content Placeholder 2"/>
          <p:cNvSpPr>
            <a:spLocks noGrp="1"/>
          </p:cNvSpPr>
          <p:nvPr>
            <p:ph idx="1"/>
          </p:nvPr>
        </p:nvSpPr>
        <p:spPr>
          <a:xfrm>
            <a:off x="324053" y="1166896"/>
            <a:ext cx="7467600" cy="3951337"/>
          </a:xfrm>
        </p:spPr>
        <p:txBody>
          <a:bodyPr>
            <a:normAutofit/>
          </a:bodyPr>
          <a:lstStyle/>
          <a:p>
            <a:pPr marL="0" indent="0">
              <a:buNone/>
            </a:pPr>
            <a:r>
              <a:rPr lang="en-US" sz="3600" dirty="0"/>
              <a:t>Join our Extracurricular Clubs and Organizations</a:t>
            </a:r>
          </a:p>
          <a:p>
            <a:pPr marL="0" indent="0">
              <a:buNone/>
            </a:pPr>
            <a:r>
              <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Pep Band </a:t>
            </a:r>
            <a:endParaRPr lang="en-US" sz="2800" dirty="0"/>
          </a:p>
        </p:txBody>
      </p:sp>
      <p:sp>
        <p:nvSpPr>
          <p:cNvPr id="4" name="Rectangle 3"/>
          <p:cNvSpPr/>
          <p:nvPr/>
        </p:nvSpPr>
        <p:spPr>
          <a:xfrm>
            <a:off x="2211354" y="2309889"/>
            <a:ext cx="4637275"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a:ln w="50800"/>
                <a:solidFill>
                  <a:schemeClr val="bg1">
                    <a:shade val="50000"/>
                  </a:schemeClr>
                </a:solidFill>
              </a:rPr>
              <a:t>Student Council</a:t>
            </a:r>
          </a:p>
        </p:txBody>
      </p:sp>
      <p:sp>
        <p:nvSpPr>
          <p:cNvPr id="5" name="Rectangle 4"/>
          <p:cNvSpPr/>
          <p:nvPr/>
        </p:nvSpPr>
        <p:spPr>
          <a:xfrm>
            <a:off x="426456" y="2879191"/>
            <a:ext cx="473379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Stand Up for Healthy Habits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2514600" y="3570868"/>
            <a:ext cx="3135394" cy="584775"/>
          </a:xfrm>
          <a:prstGeom prst="rect">
            <a:avLst/>
          </a:prstGeom>
          <a:noFill/>
        </p:spPr>
        <p:txBody>
          <a:bodyPr wrap="square" lIns="91440" tIns="45720" rIns="91440" bIns="45720">
            <a:spAutoFit/>
          </a:bodyPr>
          <a:lstStyle/>
          <a:p>
            <a:pPr algn="ctr"/>
            <a:r>
              <a:rPr 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Helping Hands</a:t>
            </a:r>
          </a:p>
        </p:txBody>
      </p:sp>
      <p:sp>
        <p:nvSpPr>
          <p:cNvPr id="7" name="Rectangle 6"/>
          <p:cNvSpPr/>
          <p:nvPr/>
        </p:nvSpPr>
        <p:spPr>
          <a:xfrm>
            <a:off x="1171612" y="4095852"/>
            <a:ext cx="6716757"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Morning Broadcast Team</a:t>
            </a:r>
          </a:p>
        </p:txBody>
      </p:sp>
      <p:sp>
        <p:nvSpPr>
          <p:cNvPr id="8" name="Rectangle 7"/>
          <p:cNvSpPr/>
          <p:nvPr/>
        </p:nvSpPr>
        <p:spPr>
          <a:xfrm>
            <a:off x="7546307" y="4706360"/>
            <a:ext cx="1189621" cy="523220"/>
          </a:xfrm>
          <a:prstGeom prst="rect">
            <a:avLst/>
          </a:prstGeom>
          <a:noFill/>
        </p:spPr>
        <p:txBody>
          <a:bodyPr wrap="none" lIns="91440" tIns="45720" rIns="91440" bIns="45720">
            <a:spAutoFit/>
          </a:bodyPr>
          <a:lstStyle/>
          <a:p>
            <a:pPr algn="ctr"/>
            <a:r>
              <a:rPr lang="en-US"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 C. A.</a:t>
            </a:r>
          </a:p>
        </p:txBody>
      </p:sp>
      <p:sp>
        <p:nvSpPr>
          <p:cNvPr id="9" name="Rectangle 8"/>
          <p:cNvSpPr/>
          <p:nvPr/>
        </p:nvSpPr>
        <p:spPr>
          <a:xfrm>
            <a:off x="2743200" y="4763954"/>
            <a:ext cx="3389319" cy="584775"/>
          </a:xfrm>
          <a:prstGeom prst="rect">
            <a:avLst/>
          </a:prstGeom>
          <a:noFill/>
        </p:spPr>
        <p:txBody>
          <a:bodyPr wrap="square" lIns="91440" tIns="45720" rIns="91440" bIns="45720">
            <a:spAutoFit/>
          </a:bodyPr>
          <a:lstStyle/>
          <a:p>
            <a:pPr algn="ctr"/>
            <a:r>
              <a:rPr 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Academic Team</a:t>
            </a:r>
          </a:p>
        </p:txBody>
      </p:sp>
      <p:sp>
        <p:nvSpPr>
          <p:cNvPr id="10" name="Rectangle 9"/>
          <p:cNvSpPr/>
          <p:nvPr/>
        </p:nvSpPr>
        <p:spPr>
          <a:xfrm>
            <a:off x="3362715" y="5638800"/>
            <a:ext cx="2334550" cy="120032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a:ln w="50800"/>
                <a:solidFill>
                  <a:schemeClr val="bg1">
                    <a:shade val="50000"/>
                  </a:schemeClr>
                </a:solidFill>
              </a:rPr>
              <a:t>Coding Club</a:t>
            </a:r>
          </a:p>
        </p:txBody>
      </p:sp>
      <p:sp>
        <p:nvSpPr>
          <p:cNvPr id="11" name="Rectangle 10"/>
          <p:cNvSpPr/>
          <p:nvPr/>
        </p:nvSpPr>
        <p:spPr>
          <a:xfrm>
            <a:off x="21772" y="3465731"/>
            <a:ext cx="2167811" cy="120032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a:ln w="50800"/>
                <a:solidFill>
                  <a:schemeClr val="bg1">
                    <a:shade val="50000"/>
                  </a:schemeClr>
                </a:solidFill>
              </a:rPr>
              <a:t>Book Club</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555444"/>
            <a:ext cx="2133599" cy="160019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733" y="4763954"/>
            <a:ext cx="2526074" cy="1886662"/>
          </a:xfrm>
          <a:prstGeom prst="rect">
            <a:avLst/>
          </a:prstGeom>
        </p:spPr>
      </p:pic>
      <p:sp>
        <p:nvSpPr>
          <p:cNvPr id="17" name="Rectangle 16"/>
          <p:cNvSpPr/>
          <p:nvPr/>
        </p:nvSpPr>
        <p:spPr>
          <a:xfrm>
            <a:off x="4082297" y="1905000"/>
            <a:ext cx="4876800" cy="523220"/>
          </a:xfrm>
          <a:prstGeom prst="rect">
            <a:avLst/>
          </a:prstGeom>
          <a:noFill/>
        </p:spPr>
        <p:txBody>
          <a:bodyPr wrap="square" lIns="91440" tIns="45720" rIns="91440" bIns="45720">
            <a:spAutoFit/>
          </a:bodyPr>
          <a:lstStyle/>
          <a:p>
            <a:pPr algn="ctr"/>
            <a:r>
              <a:rPr lang="en-US"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Jr. Beta Club</a:t>
            </a:r>
          </a:p>
        </p:txBody>
      </p:sp>
      <p:sp>
        <p:nvSpPr>
          <p:cNvPr id="18" name="Rectangle 17"/>
          <p:cNvSpPr/>
          <p:nvPr/>
        </p:nvSpPr>
        <p:spPr>
          <a:xfrm>
            <a:off x="5915293" y="5333855"/>
            <a:ext cx="272702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Music Chamber</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5731944" y="5961350"/>
            <a:ext cx="3277827" cy="523220"/>
          </a:xfrm>
          <a:prstGeom prst="rect">
            <a:avLst/>
          </a:prstGeom>
          <a:noFill/>
        </p:spPr>
        <p:txBody>
          <a:bodyPr wrap="square" lIns="91440" tIns="45720" rIns="91440" bIns="45720">
            <a:spAutoFit/>
          </a:bodyPr>
          <a:lstStyle/>
          <a:p>
            <a:pPr algn="ctr"/>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STEM </a:t>
            </a:r>
            <a:r>
              <a:rPr lang="en-US"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Club</a:t>
            </a:r>
          </a:p>
        </p:txBody>
      </p:sp>
    </p:spTree>
    <p:extLst>
      <p:ext uri="{BB962C8B-B14F-4D97-AF65-F5344CB8AC3E}">
        <p14:creationId xmlns:p14="http://schemas.microsoft.com/office/powerpoint/2010/main" val="50599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442674"/>
          </a:xfrm>
        </p:spPr>
        <p:txBody>
          <a:bodyPr/>
          <a:lstStyle/>
          <a:p>
            <a:r>
              <a:rPr lang="en-US" dirty="0">
                <a:solidFill>
                  <a:schemeClr val="accent3">
                    <a:lumMod val="60000"/>
                    <a:lumOff val="40000"/>
                  </a:schemeClr>
                </a:solidFill>
              </a:rPr>
              <a:t>How can you get involved?</a:t>
            </a:r>
            <a:br>
              <a:rPr lang="en-US" dirty="0"/>
            </a:br>
            <a:endParaRPr lang="en-US" dirty="0">
              <a:solidFill>
                <a:schemeClr val="accent3">
                  <a:lumMod val="60000"/>
                  <a:lumOff val="40000"/>
                </a:schemeClr>
              </a:solidFill>
            </a:endParaRPr>
          </a:p>
        </p:txBody>
      </p:sp>
      <p:sp>
        <p:nvSpPr>
          <p:cNvPr id="3" name="Content Placeholder 2"/>
          <p:cNvSpPr>
            <a:spLocks noGrp="1"/>
          </p:cNvSpPr>
          <p:nvPr>
            <p:ph idx="1"/>
          </p:nvPr>
        </p:nvSpPr>
        <p:spPr>
          <a:xfrm>
            <a:off x="457200" y="1295400"/>
            <a:ext cx="8153400" cy="5333999"/>
          </a:xfrm>
        </p:spPr>
        <p:txBody>
          <a:bodyPr>
            <a:normAutofit/>
          </a:bodyPr>
          <a:lstStyle/>
          <a:p>
            <a:r>
              <a:rPr lang="en-US" sz="3200" dirty="0">
                <a:solidFill>
                  <a:schemeClr val="tx1"/>
                </a:solidFill>
              </a:rPr>
              <a:t>Represent parents on the School Council</a:t>
            </a:r>
          </a:p>
          <a:p>
            <a:r>
              <a:rPr lang="en-US" sz="3200" dirty="0">
                <a:solidFill>
                  <a:schemeClr val="tx1"/>
                </a:solidFill>
              </a:rPr>
              <a:t>Become a member of the LMMS Foundation</a:t>
            </a:r>
          </a:p>
          <a:p>
            <a:r>
              <a:rPr lang="en-US" sz="3200" dirty="0">
                <a:solidFill>
                  <a:schemeClr val="tx1"/>
                </a:solidFill>
              </a:rPr>
              <a:t>Join PTSA </a:t>
            </a:r>
          </a:p>
          <a:p>
            <a:r>
              <a:rPr lang="en-US" sz="3200" dirty="0">
                <a:solidFill>
                  <a:schemeClr val="tx1"/>
                </a:solidFill>
              </a:rPr>
              <a:t>Volunteer in our school</a:t>
            </a:r>
          </a:p>
          <a:p>
            <a:pPr marL="0" indent="0">
              <a:buNone/>
            </a:pPr>
            <a:endParaRPr lang="en-US" sz="3200" dirty="0">
              <a:solidFill>
                <a:schemeClr val="tx1"/>
              </a:solidFill>
            </a:endParaRPr>
          </a:p>
          <a:p>
            <a:pPr marL="0" indent="0">
              <a:buNone/>
            </a:pPr>
            <a:endParaRPr lang="en-US" sz="3200" dirty="0">
              <a:solidFill>
                <a:schemeClr val="tx1"/>
              </a:solidFill>
            </a:endParaRPr>
          </a:p>
          <a:p>
            <a:pPr marL="0" indent="0" algn="ctr">
              <a:buNone/>
            </a:pPr>
            <a:endParaRPr lang="en-US" sz="3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381843"/>
            <a:ext cx="2743200" cy="1775862"/>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343944"/>
            <a:ext cx="2743200" cy="1851660"/>
          </a:xfrm>
          <a:prstGeom prst="rect">
            <a:avLst/>
          </a:prstGeom>
          <a:noFill/>
          <a:ln w="38100">
            <a:solidFill>
              <a:schemeClr val="bg1"/>
            </a:solidFill>
          </a:ln>
          <a:effectLst/>
        </p:spPr>
      </p:pic>
    </p:spTree>
    <p:extLst>
      <p:ext uri="{BB962C8B-B14F-4D97-AF65-F5344CB8AC3E}">
        <p14:creationId xmlns:p14="http://schemas.microsoft.com/office/powerpoint/2010/main" val="3141521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A549-89A3-49EF-B203-04174F585C06}"/>
              </a:ext>
            </a:extLst>
          </p:cNvPr>
          <p:cNvSpPr>
            <a:spLocks noGrp="1"/>
          </p:cNvSpPr>
          <p:nvPr>
            <p:ph type="title"/>
          </p:nvPr>
        </p:nvSpPr>
        <p:spPr/>
        <p:txBody>
          <a:bodyPr/>
          <a:lstStyle/>
          <a:p>
            <a:r>
              <a:rPr lang="en-US" dirty="0"/>
              <a:t>What does the Foundation do at LMMS?</a:t>
            </a:r>
          </a:p>
        </p:txBody>
      </p:sp>
      <p:pic>
        <p:nvPicPr>
          <p:cNvPr id="4" name="Content Placeholder 3">
            <a:extLst>
              <a:ext uri="{FF2B5EF4-FFF2-40B4-BE49-F238E27FC236}">
                <a16:creationId xmlns:a16="http://schemas.microsoft.com/office/drawing/2014/main" id="{BF6B4155-19DE-4F48-A8FD-7EE37EAFD16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82654" y="2232066"/>
            <a:ext cx="2038928" cy="1529903"/>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a:extLst>
              <a:ext uri="{FF2B5EF4-FFF2-40B4-BE49-F238E27FC236}">
                <a16:creationId xmlns:a16="http://schemas.microsoft.com/office/drawing/2014/main" id="{9DA497A0-247C-492A-AEA3-3C0482333579}"/>
              </a:ext>
            </a:extLst>
          </p:cNvPr>
          <p:cNvSpPr/>
          <p:nvPr/>
        </p:nvSpPr>
        <p:spPr>
          <a:xfrm>
            <a:off x="990600" y="2590800"/>
            <a:ext cx="21336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a:solidFill>
                  <a:srgbClr val="0033CC"/>
                </a:solidFill>
              </a:rPr>
              <a:t>Foundation Priority:</a:t>
            </a:r>
          </a:p>
          <a:p>
            <a:pPr algn="ctr">
              <a:defRPr/>
            </a:pPr>
            <a:endParaRPr lang="en-US" sz="2000" b="1" dirty="0">
              <a:solidFill>
                <a:srgbClr val="0033CC"/>
              </a:solidFill>
            </a:endParaRPr>
          </a:p>
          <a:p>
            <a:pPr algn="ctr">
              <a:defRPr/>
            </a:pPr>
            <a:r>
              <a:rPr lang="en-US" sz="2000" b="1" dirty="0">
                <a:solidFill>
                  <a:srgbClr val="0033CC"/>
                </a:solidFill>
              </a:rPr>
              <a:t> Technology in the classroom for students as we strive for STEM certification</a:t>
            </a:r>
          </a:p>
        </p:txBody>
      </p:sp>
      <p:pic>
        <p:nvPicPr>
          <p:cNvPr id="6" name="Picture 3">
            <a:extLst>
              <a:ext uri="{FF2B5EF4-FFF2-40B4-BE49-F238E27FC236}">
                <a16:creationId xmlns:a16="http://schemas.microsoft.com/office/drawing/2014/main" id="{6106DECE-F9E4-42E1-8F92-097FA10271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799" y="3962400"/>
            <a:ext cx="3068638" cy="219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FEAB568-853E-4104-8567-0F0D6F940687}"/>
              </a:ext>
            </a:extLst>
          </p:cNvPr>
          <p:cNvSpPr/>
          <p:nvPr/>
        </p:nvSpPr>
        <p:spPr>
          <a:xfrm>
            <a:off x="6324600" y="2232066"/>
            <a:ext cx="2038928" cy="1477328"/>
          </a:xfrm>
          <a:prstGeom prst="rect">
            <a:avLst/>
          </a:prstGeom>
        </p:spPr>
        <p:txBody>
          <a:bodyPr wrap="square">
            <a:spAutoFit/>
          </a:bodyPr>
          <a:lstStyle/>
          <a:p>
            <a:pPr algn="ctr">
              <a:defRPr/>
            </a:pPr>
            <a:r>
              <a:rPr lang="en-US" b="1" dirty="0"/>
              <a:t>Foundation has recently funded a 3D Printer, iPad Cart, Laptop Cart  Teacher Grants</a:t>
            </a:r>
          </a:p>
        </p:txBody>
      </p:sp>
      <p:sp>
        <p:nvSpPr>
          <p:cNvPr id="8" name="Rectangle 7">
            <a:extLst>
              <a:ext uri="{FF2B5EF4-FFF2-40B4-BE49-F238E27FC236}">
                <a16:creationId xmlns:a16="http://schemas.microsoft.com/office/drawing/2014/main" id="{798B292E-F1A9-428D-A1C6-143D88732BB2}"/>
              </a:ext>
            </a:extLst>
          </p:cNvPr>
          <p:cNvSpPr/>
          <p:nvPr/>
        </p:nvSpPr>
        <p:spPr>
          <a:xfrm>
            <a:off x="6480036" y="3962400"/>
            <a:ext cx="2038928" cy="2194641"/>
          </a:xfrm>
          <a:prstGeom prst="rect">
            <a:avLst/>
          </a:prstGeom>
        </p:spPr>
        <p:txBody>
          <a:bodyPr wrap="square">
            <a:spAutoFit/>
          </a:bodyPr>
          <a:lstStyle/>
          <a:p>
            <a:pPr marL="114300" indent="0" algn="ctr">
              <a:buFont typeface="Arial" panose="020B0604020202020204" pitchFamily="34" charset="0"/>
              <a:buNone/>
            </a:pPr>
            <a:r>
              <a:rPr lang="en-US" altLang="en-US" dirty="0"/>
              <a:t>Visit our web site at </a:t>
            </a:r>
            <a:r>
              <a:rPr lang="en-US" altLang="en-US" sz="1100" u="sng" dirty="0">
                <a:solidFill>
                  <a:srgbClr val="0033CC"/>
                </a:solidFill>
                <a:highlight>
                  <a:srgbClr val="00FF00"/>
                </a:highlight>
              </a:rPr>
              <a:t>www.lmmsfoundation.com</a:t>
            </a:r>
            <a:r>
              <a:rPr lang="en-US" altLang="en-US" sz="1100" u="sng" dirty="0">
                <a:highlight>
                  <a:srgbClr val="00FF00"/>
                </a:highlight>
              </a:rPr>
              <a:t> </a:t>
            </a:r>
          </a:p>
          <a:p>
            <a:pPr marL="114300" indent="0" algn="ctr">
              <a:buFont typeface="Arial" panose="020B0604020202020204" pitchFamily="34" charset="0"/>
              <a:buNone/>
            </a:pPr>
            <a:r>
              <a:rPr lang="en-US" altLang="en-US" dirty="0"/>
              <a:t>and see how you can be a part of </a:t>
            </a:r>
          </a:p>
          <a:p>
            <a:pPr marL="114300" indent="0" algn="ctr">
              <a:buFont typeface="Arial" panose="020B0604020202020204" pitchFamily="34" charset="0"/>
              <a:buNone/>
            </a:pPr>
            <a:r>
              <a:rPr lang="en-US" altLang="en-US" b="1" dirty="0"/>
              <a:t>“Empowering Students to Soar”.</a:t>
            </a:r>
            <a:endParaRPr lang="en-US" altLang="en-US" dirty="0"/>
          </a:p>
        </p:txBody>
      </p:sp>
    </p:spTree>
    <p:extLst>
      <p:ext uri="{BB962C8B-B14F-4D97-AF65-F5344CB8AC3E}">
        <p14:creationId xmlns:p14="http://schemas.microsoft.com/office/powerpoint/2010/main" val="3277856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41440" cy="935037"/>
          </a:xfrm>
        </p:spPr>
        <p:txBody>
          <a:bodyPr/>
          <a:lstStyle/>
          <a:p>
            <a:r>
              <a:rPr lang="en-US" dirty="0">
                <a:solidFill>
                  <a:schemeClr val="accent3">
                    <a:lumMod val="60000"/>
                    <a:lumOff val="40000"/>
                  </a:schemeClr>
                </a:solidFill>
              </a:rPr>
              <a:t>What does PTSA do at LMMS?</a:t>
            </a:r>
          </a:p>
        </p:txBody>
      </p:sp>
      <p:sp>
        <p:nvSpPr>
          <p:cNvPr id="3" name="Content Placeholder 2"/>
          <p:cNvSpPr>
            <a:spLocks noGrp="1"/>
          </p:cNvSpPr>
          <p:nvPr>
            <p:ph sz="quarter" idx="13"/>
          </p:nvPr>
        </p:nvSpPr>
        <p:spPr>
          <a:xfrm>
            <a:off x="457200" y="1295400"/>
            <a:ext cx="4041648" cy="5334000"/>
          </a:xfrm>
        </p:spPr>
        <p:txBody>
          <a:bodyPr>
            <a:normAutofit fontScale="92500" lnSpcReduction="20000"/>
          </a:bodyPr>
          <a:lstStyle/>
          <a:p>
            <a:pPr marL="457200" lvl="0" indent="-457200">
              <a:buFont typeface="+mj-lt"/>
              <a:buAutoNum type="arabicPeriod"/>
            </a:pPr>
            <a:r>
              <a:rPr lang="en-US" dirty="0"/>
              <a:t>Funds Agendas for all students</a:t>
            </a:r>
          </a:p>
          <a:p>
            <a:pPr marL="457200" lvl="0" indent="-457200">
              <a:buFont typeface="+mj-lt"/>
              <a:buAutoNum type="arabicPeriod"/>
            </a:pPr>
            <a:r>
              <a:rPr lang="en-US" dirty="0"/>
              <a:t>Organizes grade level social events and activities</a:t>
            </a:r>
          </a:p>
          <a:p>
            <a:pPr marL="457200" lvl="0" indent="-457200">
              <a:buFont typeface="+mj-lt"/>
              <a:buAutoNum type="arabicPeriod"/>
            </a:pPr>
            <a:r>
              <a:rPr lang="en-US" dirty="0"/>
              <a:t>Helps run book fairs each year </a:t>
            </a:r>
          </a:p>
          <a:p>
            <a:pPr marL="457200" lvl="0" indent="-457200">
              <a:buFont typeface="+mj-lt"/>
              <a:buAutoNum type="arabicPeriod"/>
            </a:pPr>
            <a:r>
              <a:rPr lang="en-US" dirty="0"/>
              <a:t>Teacher of the Month recognition </a:t>
            </a:r>
          </a:p>
          <a:p>
            <a:pPr marL="457200" lvl="0" indent="-457200">
              <a:buFont typeface="+mj-lt"/>
              <a:buAutoNum type="arabicPeriod"/>
            </a:pPr>
            <a:r>
              <a:rPr lang="en-US" dirty="0"/>
              <a:t>Teacher Appreciation Week</a:t>
            </a:r>
          </a:p>
          <a:p>
            <a:pPr marL="457200" lvl="0" indent="-457200">
              <a:buFont typeface="+mj-lt"/>
              <a:buAutoNum type="arabicPeriod"/>
            </a:pPr>
            <a:r>
              <a:rPr lang="en-US" dirty="0"/>
              <a:t>Provides resources for our school</a:t>
            </a:r>
          </a:p>
          <a:p>
            <a:pPr marL="457200" lvl="0" indent="-457200">
              <a:buFont typeface="+mj-lt"/>
              <a:buAutoNum type="arabicPeriod"/>
            </a:pPr>
            <a:r>
              <a:rPr lang="en-US" dirty="0"/>
              <a:t>Offers teacher grants</a:t>
            </a:r>
          </a:p>
          <a:p>
            <a:pPr marL="457200" lvl="0" indent="-457200">
              <a:buFont typeface="+mj-lt"/>
              <a:buAutoNum type="arabicPeriod"/>
            </a:pPr>
            <a:r>
              <a:rPr lang="en-US" dirty="0"/>
              <a:t>Provides financial support to clubs</a:t>
            </a:r>
          </a:p>
          <a:p>
            <a:pPr marL="457200" lvl="0" indent="-457200">
              <a:buFont typeface="+mj-lt"/>
              <a:buAutoNum type="arabicPeriod"/>
            </a:pPr>
            <a:r>
              <a:rPr lang="en-US" dirty="0"/>
              <a:t>Administers Hearing &amp; Vision tests to all 7</a:t>
            </a:r>
            <a:r>
              <a:rPr lang="en-US" baseline="30000" dirty="0"/>
              <a:t>th</a:t>
            </a:r>
            <a:r>
              <a:rPr lang="en-US" dirty="0"/>
              <a:t> graders</a:t>
            </a:r>
          </a:p>
          <a:p>
            <a:endParaRPr lang="en-US" dirty="0"/>
          </a:p>
        </p:txBody>
      </p:sp>
      <p:sp>
        <p:nvSpPr>
          <p:cNvPr id="4" name="Content Placeholder 3"/>
          <p:cNvSpPr>
            <a:spLocks noGrp="1"/>
          </p:cNvSpPr>
          <p:nvPr>
            <p:ph sz="quarter" idx="14"/>
          </p:nvPr>
        </p:nvSpPr>
        <p:spPr>
          <a:xfrm>
            <a:off x="4800600" y="1267208"/>
            <a:ext cx="3897968" cy="4419600"/>
          </a:xfrm>
        </p:spPr>
        <p:txBody>
          <a:bodyPr>
            <a:normAutofit/>
          </a:bodyPr>
          <a:lstStyle/>
          <a:p>
            <a:pPr marL="0" indent="0">
              <a:buNone/>
            </a:pPr>
            <a:r>
              <a:rPr lang="en-US" b="1" dirty="0">
                <a:solidFill>
                  <a:srgbClr val="92D050"/>
                </a:solidFill>
              </a:rPr>
              <a:t>Eagle Supporter Program</a:t>
            </a:r>
          </a:p>
          <a:p>
            <a:r>
              <a:rPr lang="en-US" dirty="0"/>
              <a:t>Why?</a:t>
            </a:r>
          </a:p>
          <a:p>
            <a:r>
              <a:rPr lang="en-US" dirty="0"/>
              <a:t>Supports our goals and activities. </a:t>
            </a:r>
          </a:p>
          <a:p>
            <a:r>
              <a:rPr lang="en-US" dirty="0"/>
              <a:t>Takes the place of  PTSA fundraisers </a:t>
            </a:r>
          </a:p>
          <a:p>
            <a:r>
              <a:rPr lang="en-US" dirty="0"/>
              <a:t>We ask each family to make a tax deductible donation to LMMS PTSA in the beginning of the year. </a:t>
            </a:r>
          </a:p>
        </p:txBody>
      </p:sp>
      <p:sp>
        <p:nvSpPr>
          <p:cNvPr id="5" name="Rectangle 4"/>
          <p:cNvSpPr/>
          <p:nvPr/>
        </p:nvSpPr>
        <p:spPr>
          <a:xfrm>
            <a:off x="6629400" y="5562600"/>
            <a:ext cx="184056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PTSA</a:t>
            </a:r>
          </a:p>
        </p:txBody>
      </p:sp>
    </p:spTree>
    <p:extLst>
      <p:ext uri="{BB962C8B-B14F-4D97-AF65-F5344CB8AC3E}">
        <p14:creationId xmlns:p14="http://schemas.microsoft.com/office/powerpoint/2010/main" val="179558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087437"/>
          </a:xfrm>
        </p:spPr>
        <p:txBody>
          <a:bodyPr/>
          <a:lstStyle/>
          <a:p>
            <a:r>
              <a:rPr lang="en-US" dirty="0">
                <a:solidFill>
                  <a:schemeClr val="accent3">
                    <a:lumMod val="60000"/>
                    <a:lumOff val="40000"/>
                  </a:schemeClr>
                </a:solidFill>
              </a:rPr>
              <a:t>Meet our Counselors</a:t>
            </a:r>
          </a:p>
        </p:txBody>
      </p:sp>
      <p:sp>
        <p:nvSpPr>
          <p:cNvPr id="3" name="Content Placeholder 2"/>
          <p:cNvSpPr>
            <a:spLocks noGrp="1"/>
          </p:cNvSpPr>
          <p:nvPr>
            <p:ph idx="1"/>
          </p:nvPr>
        </p:nvSpPr>
        <p:spPr>
          <a:xfrm>
            <a:off x="685800" y="3124200"/>
            <a:ext cx="8237976" cy="685800"/>
          </a:xfrm>
        </p:spPr>
        <p:txBody>
          <a:bodyPr>
            <a:noAutofit/>
          </a:bodyPr>
          <a:lstStyle/>
          <a:p>
            <a:pPr marL="0" indent="0" algn="ctr">
              <a:buNone/>
            </a:pPr>
            <a:r>
              <a:rPr lang="en-US" sz="2800" b="1" dirty="0">
                <a:solidFill>
                  <a:srgbClr val="00B0F0"/>
                </a:solidFill>
              </a:rPr>
              <a:t>Mrs. Tracy Fields &amp; Mrs. Valerie Wombles </a:t>
            </a:r>
          </a:p>
          <a:p>
            <a:pPr marL="0" indent="0" algn="ctr">
              <a:buNone/>
            </a:pPr>
            <a:endParaRPr lang="en-US" dirty="0"/>
          </a:p>
          <a:p>
            <a:r>
              <a:rPr lang="en-US" dirty="0"/>
              <a:t>Social Emotional Support</a:t>
            </a:r>
          </a:p>
          <a:p>
            <a:r>
              <a:rPr lang="en-US" dirty="0"/>
              <a:t>Classroom Guidance/ Academic Support</a:t>
            </a:r>
          </a:p>
          <a:p>
            <a:r>
              <a:rPr lang="en-US" dirty="0"/>
              <a:t>Grade Level Support</a:t>
            </a:r>
          </a:p>
          <a:p>
            <a:r>
              <a:rPr lang="en-US" dirty="0"/>
              <a:t>Career Awareness</a:t>
            </a:r>
          </a:p>
          <a:p>
            <a:r>
              <a:rPr lang="en-US" dirty="0"/>
              <a:t>Summer Preparation for August and Registration</a:t>
            </a:r>
          </a:p>
        </p:txBody>
      </p:sp>
      <p:pic>
        <p:nvPicPr>
          <p:cNvPr id="4098" name="Picture 2" descr="Free Counselor Cliparts, Download Free Clip Art, Free Clip Art on ...">
            <a:extLst>
              <a:ext uri="{FF2B5EF4-FFF2-40B4-BE49-F238E27FC236}">
                <a16:creationId xmlns:a16="http://schemas.microsoft.com/office/drawing/2014/main" id="{CD132BFA-867B-47B7-BD49-6619A1628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19200"/>
            <a:ext cx="2955093"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526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1280" y="436562"/>
            <a:ext cx="8041440" cy="1468437"/>
          </a:xfrm>
        </p:spPr>
        <p:txBody>
          <a:bodyPr/>
          <a:lstStyle/>
          <a:p>
            <a:br>
              <a:rPr lang="en-US" dirty="0"/>
            </a:br>
            <a:r>
              <a:rPr lang="en-US" dirty="0"/>
              <a:t>We look forward to </a:t>
            </a:r>
            <a:br>
              <a:rPr lang="en-US" dirty="0"/>
            </a:br>
            <a:r>
              <a:rPr lang="en-US" dirty="0"/>
              <a:t>seeing you soon!</a:t>
            </a:r>
            <a:br>
              <a:rPr lang="en-US" dirty="0"/>
            </a:br>
            <a:endParaRPr lang="en-US" dirty="0"/>
          </a:p>
        </p:txBody>
      </p:sp>
      <p:pic>
        <p:nvPicPr>
          <p:cNvPr id="7" name="Picture 2">
            <a:extLst>
              <a:ext uri="{FF2B5EF4-FFF2-40B4-BE49-F238E27FC236}">
                <a16:creationId xmlns:a16="http://schemas.microsoft.com/office/drawing/2014/main" id="{901B676B-2C49-4E81-B177-CD783007C1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25" y="2438400"/>
            <a:ext cx="3864714" cy="309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4B1368FE-6E0F-46C2-B5EC-7EE7543E328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1338" y="2057400"/>
            <a:ext cx="3442687" cy="2819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06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60000"/>
                    <a:lumOff val="40000"/>
                  </a:schemeClr>
                </a:solidFill>
              </a:rPr>
              <a:t>What do we believe about Middle School?</a:t>
            </a:r>
            <a:br>
              <a:rPr lang="en-US" dirty="0">
                <a:solidFill>
                  <a:schemeClr val="accent3">
                    <a:lumMod val="60000"/>
                    <a:lumOff val="40000"/>
                  </a:schemeClr>
                </a:solidFill>
              </a:rPr>
            </a:br>
            <a:endParaRPr lang="en-US" dirty="0"/>
          </a:p>
        </p:txBody>
      </p:sp>
      <p:sp>
        <p:nvSpPr>
          <p:cNvPr id="3" name="Content Placeholder 2"/>
          <p:cNvSpPr>
            <a:spLocks noGrp="1"/>
          </p:cNvSpPr>
          <p:nvPr>
            <p:ph idx="1"/>
          </p:nvPr>
        </p:nvSpPr>
        <p:spPr>
          <a:xfrm>
            <a:off x="1143000" y="3352800"/>
            <a:ext cx="7239000" cy="3276600"/>
          </a:xfrm>
        </p:spPr>
        <p:txBody>
          <a:bodyPr>
            <a:normAutofit fontScale="85000" lnSpcReduction="20000"/>
          </a:bodyPr>
          <a:lstStyle/>
          <a:p>
            <a:r>
              <a:rPr lang="en-US" sz="2800" dirty="0"/>
              <a:t>Time to build academic skills for success </a:t>
            </a:r>
          </a:p>
          <a:p>
            <a:r>
              <a:rPr lang="en-US" sz="2800" dirty="0"/>
              <a:t>Grow and develop interpersonal skills</a:t>
            </a:r>
          </a:p>
          <a:p>
            <a:pPr lvl="1"/>
            <a:r>
              <a:rPr lang="en-US" sz="2800" dirty="0"/>
              <a:t>Self-advocacy                      </a:t>
            </a:r>
          </a:p>
          <a:p>
            <a:pPr lvl="1"/>
            <a:r>
              <a:rPr lang="en-US" sz="2800" dirty="0"/>
              <a:t>Strength of character</a:t>
            </a:r>
          </a:p>
          <a:p>
            <a:pPr lvl="1"/>
            <a:r>
              <a:rPr lang="en-US" sz="2800" dirty="0"/>
              <a:t>Responsibility</a:t>
            </a:r>
          </a:p>
          <a:p>
            <a:pPr lvl="1"/>
            <a:r>
              <a:rPr lang="en-US" sz="2800" dirty="0"/>
              <a:t>Organization</a:t>
            </a:r>
          </a:p>
          <a:p>
            <a:r>
              <a:rPr lang="en-US" sz="2800" dirty="0"/>
              <a:t>Recognize that each grade in middle school has different demands </a:t>
            </a:r>
          </a:p>
          <a:p>
            <a:r>
              <a:rPr lang="en-US" sz="2800" dirty="0"/>
              <a:t>Have a well rounded experience</a:t>
            </a:r>
          </a:p>
          <a:p>
            <a:endParaRPr lang="en-US" dirty="0"/>
          </a:p>
        </p:txBody>
      </p:sp>
      <p:pic>
        <p:nvPicPr>
          <p:cNvPr id="10" name="Picture 4" descr="This week our LMMS Community raised... - Lost Mountain Middle ...">
            <a:extLst>
              <a:ext uri="{FF2B5EF4-FFF2-40B4-BE49-F238E27FC236}">
                <a16:creationId xmlns:a16="http://schemas.microsoft.com/office/drawing/2014/main" id="{2D9AF914-2126-4EBF-A582-D6000CF6CA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5101"/>
          <a:stretch/>
        </p:blipFill>
        <p:spPr bwMode="auto">
          <a:xfrm>
            <a:off x="3429000" y="1524000"/>
            <a:ext cx="2866748" cy="16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1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60000"/>
                    <a:lumOff val="40000"/>
                  </a:schemeClr>
                </a:solidFill>
              </a:rPr>
              <a:t>What does the middle school day look like?</a:t>
            </a:r>
          </a:p>
        </p:txBody>
      </p:sp>
      <p:sp>
        <p:nvSpPr>
          <p:cNvPr id="10" name="Content Placeholder 9"/>
          <p:cNvSpPr>
            <a:spLocks noGrp="1"/>
          </p:cNvSpPr>
          <p:nvPr>
            <p:ph idx="1"/>
          </p:nvPr>
        </p:nvSpPr>
        <p:spPr>
          <a:xfrm>
            <a:off x="457200" y="1905000"/>
            <a:ext cx="8458200" cy="4648200"/>
          </a:xfrm>
        </p:spPr>
        <p:txBody>
          <a:bodyPr>
            <a:normAutofit/>
          </a:bodyPr>
          <a:lstStyle/>
          <a:p>
            <a:r>
              <a:rPr lang="en-US" dirty="0">
                <a:solidFill>
                  <a:schemeClr val="accent3">
                    <a:lumMod val="60000"/>
                    <a:lumOff val="40000"/>
                  </a:schemeClr>
                </a:solidFill>
              </a:rPr>
              <a:t>Morning Arrival</a:t>
            </a:r>
          </a:p>
          <a:p>
            <a:pPr lvl="1"/>
            <a:r>
              <a:rPr lang="en-US" dirty="0"/>
              <a:t>Morning Drop off begins at 8:15</a:t>
            </a:r>
          </a:p>
          <a:p>
            <a:pPr lvl="1"/>
            <a:r>
              <a:rPr lang="en-US" dirty="0"/>
              <a:t>Students enter at the theater </a:t>
            </a:r>
          </a:p>
          <a:p>
            <a:pPr lvl="1"/>
            <a:r>
              <a:rPr lang="en-US" dirty="0"/>
              <a:t>Study Hall 8:15 to 8:50</a:t>
            </a:r>
          </a:p>
          <a:p>
            <a:pPr lvl="1"/>
            <a:r>
              <a:rPr lang="en-US" dirty="0"/>
              <a:t>Students need a pass in advance from a teacher to visit other destinations</a:t>
            </a:r>
          </a:p>
          <a:p>
            <a:pPr lvl="1"/>
            <a:r>
              <a:rPr lang="en-US" dirty="0"/>
              <a:t>Buses begin to arrive at 8:50</a:t>
            </a:r>
          </a:p>
          <a:p>
            <a:pPr lvl="1"/>
            <a:r>
              <a:rPr lang="en-US" dirty="0"/>
              <a:t>Homeroom Begins at 9:10</a:t>
            </a:r>
          </a:p>
          <a:p>
            <a:r>
              <a:rPr lang="en-US" dirty="0">
                <a:solidFill>
                  <a:schemeClr val="accent3">
                    <a:lumMod val="60000"/>
                    <a:lumOff val="40000"/>
                  </a:schemeClr>
                </a:solidFill>
              </a:rPr>
              <a:t>7 Period Day- Traditional Schedule with Quarterly Grades</a:t>
            </a:r>
          </a:p>
          <a:p>
            <a:r>
              <a:rPr lang="en-US" dirty="0">
                <a:solidFill>
                  <a:schemeClr val="accent3">
                    <a:lumMod val="60000"/>
                    <a:lumOff val="40000"/>
                  </a:schemeClr>
                </a:solidFill>
              </a:rPr>
              <a:t>Dismissal at 4:15</a:t>
            </a:r>
          </a:p>
          <a:p>
            <a:pPr lvl="1"/>
            <a:r>
              <a:rPr lang="en-US" dirty="0">
                <a:solidFill>
                  <a:schemeClr val="tx1"/>
                </a:solidFill>
              </a:rPr>
              <a:t>Please drop off bus passes in the front office before homeroom</a:t>
            </a:r>
          </a:p>
        </p:txBody>
      </p:sp>
      <p:pic>
        <p:nvPicPr>
          <p:cNvPr id="2050" name="Picture 2" descr="C:\Users\wce14121\AppData\Local\Microsoft\Windows\Temporary Internet Files\Content.IE5\USN4D55T\MC9003655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447800"/>
            <a:ext cx="2057400" cy="205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4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312449"/>
            <a:ext cx="1639369" cy="3520613"/>
          </a:xfrm>
          <a:prstGeom prst="rect">
            <a:avLst/>
          </a:prstGeom>
        </p:spPr>
      </p:pic>
      <p:sp>
        <p:nvSpPr>
          <p:cNvPr id="2" name="Title 1"/>
          <p:cNvSpPr>
            <a:spLocks noGrp="1"/>
          </p:cNvSpPr>
          <p:nvPr>
            <p:ph type="title"/>
          </p:nvPr>
        </p:nvSpPr>
        <p:spPr>
          <a:xfrm>
            <a:off x="551280" y="436563"/>
            <a:ext cx="8041440" cy="1087437"/>
          </a:xfrm>
        </p:spPr>
        <p:txBody>
          <a:bodyPr/>
          <a:lstStyle/>
          <a:p>
            <a:r>
              <a:rPr lang="en-US" dirty="0">
                <a:solidFill>
                  <a:schemeClr val="accent3">
                    <a:lumMod val="60000"/>
                    <a:lumOff val="40000"/>
                  </a:schemeClr>
                </a:solidFill>
              </a:rPr>
              <a:t>What if…</a:t>
            </a:r>
            <a:endParaRPr lang="en-US" dirty="0"/>
          </a:p>
        </p:txBody>
      </p:sp>
      <p:sp>
        <p:nvSpPr>
          <p:cNvPr id="3" name="Content Placeholder 2"/>
          <p:cNvSpPr>
            <a:spLocks noGrp="1"/>
          </p:cNvSpPr>
          <p:nvPr>
            <p:ph idx="1"/>
          </p:nvPr>
        </p:nvSpPr>
        <p:spPr>
          <a:xfrm>
            <a:off x="551280" y="1683283"/>
            <a:ext cx="6763920" cy="4793717"/>
          </a:xfrm>
        </p:spPr>
        <p:txBody>
          <a:bodyPr>
            <a:normAutofit/>
          </a:bodyPr>
          <a:lstStyle/>
          <a:p>
            <a:r>
              <a:rPr lang="en-US" sz="2000" dirty="0"/>
              <a:t>Tardy to school – visit main office after 9:10 to sign in</a:t>
            </a:r>
          </a:p>
          <a:p>
            <a:r>
              <a:rPr lang="en-US" sz="2000" dirty="0">
                <a:solidFill>
                  <a:schemeClr val="accent3">
                    <a:lumMod val="60000"/>
                    <a:lumOff val="40000"/>
                  </a:schemeClr>
                </a:solidFill>
              </a:rPr>
              <a:t>Absent - Bring a note within 3 days of returning to school to front office</a:t>
            </a:r>
          </a:p>
          <a:p>
            <a:r>
              <a:rPr lang="en-US" sz="2000" dirty="0"/>
              <a:t>Transportation changes – must contact main office before 3:00 PM, in order to be car rider written information required </a:t>
            </a:r>
          </a:p>
          <a:p>
            <a:r>
              <a:rPr lang="en-US" sz="2000" dirty="0">
                <a:solidFill>
                  <a:schemeClr val="accent3">
                    <a:lumMod val="60000"/>
                    <a:lumOff val="40000"/>
                  </a:schemeClr>
                </a:solidFill>
              </a:rPr>
              <a:t>Checking out of school early- student should bring note to front office before 9:10 to receive early dismissal pass; if no note, parents may not sign out students after 3:45 PM</a:t>
            </a:r>
          </a:p>
          <a:p>
            <a:r>
              <a:rPr lang="en-US" sz="2000" dirty="0"/>
              <a:t>Want to eat lunch with child – sign-in </a:t>
            </a:r>
          </a:p>
          <a:p>
            <a:r>
              <a:rPr lang="en-US" sz="2000" dirty="0">
                <a:solidFill>
                  <a:schemeClr val="accent3">
                    <a:lumMod val="60000"/>
                    <a:lumOff val="40000"/>
                  </a:schemeClr>
                </a:solidFill>
              </a:rPr>
              <a:t>Medical needs- See Clinic tab on school website</a:t>
            </a:r>
          </a:p>
          <a:p>
            <a:r>
              <a:rPr lang="en-US" sz="2000" dirty="0">
                <a:solidFill>
                  <a:schemeClr val="tx1"/>
                </a:solidFill>
              </a:rPr>
              <a:t>Volunteer Opportunities- PTSA, Foundation, Media Center, Assist with Clubs, Music Programs</a:t>
            </a:r>
          </a:p>
        </p:txBody>
      </p:sp>
    </p:spTree>
    <p:extLst>
      <p:ext uri="{BB962C8B-B14F-4D97-AF65-F5344CB8AC3E}">
        <p14:creationId xmlns:p14="http://schemas.microsoft.com/office/powerpoint/2010/main" val="365961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0921-AA89-4AC0-9625-24A226502180}"/>
              </a:ext>
            </a:extLst>
          </p:cNvPr>
          <p:cNvSpPr>
            <a:spLocks noGrp="1"/>
          </p:cNvSpPr>
          <p:nvPr>
            <p:ph type="title"/>
          </p:nvPr>
        </p:nvSpPr>
        <p:spPr/>
        <p:txBody>
          <a:bodyPr/>
          <a:lstStyle/>
          <a:p>
            <a:r>
              <a:rPr lang="en-US" dirty="0">
                <a:solidFill>
                  <a:schemeClr val="accent3">
                    <a:lumMod val="60000"/>
                    <a:lumOff val="40000"/>
                  </a:schemeClr>
                </a:solidFill>
              </a:rPr>
              <a:t>Forgotten Items</a:t>
            </a:r>
          </a:p>
        </p:txBody>
      </p:sp>
      <p:sp>
        <p:nvSpPr>
          <p:cNvPr id="3" name="Content Placeholder 2">
            <a:extLst>
              <a:ext uri="{FF2B5EF4-FFF2-40B4-BE49-F238E27FC236}">
                <a16:creationId xmlns:a16="http://schemas.microsoft.com/office/drawing/2014/main" id="{87BA5225-8BE4-41E4-A2A4-589C63CB6CDD}"/>
              </a:ext>
            </a:extLst>
          </p:cNvPr>
          <p:cNvSpPr>
            <a:spLocks noGrp="1"/>
          </p:cNvSpPr>
          <p:nvPr>
            <p:ph idx="1"/>
          </p:nvPr>
        </p:nvSpPr>
        <p:spPr/>
        <p:txBody>
          <a:bodyPr>
            <a:normAutofit fontScale="92500"/>
          </a:bodyPr>
          <a:lstStyle/>
          <a:p>
            <a:r>
              <a:rPr lang="en-US" dirty="0"/>
              <a:t>Each student is limited to 3 item drop-offs per year to front office (school assignment, lunch, instrument, </a:t>
            </a:r>
            <a:r>
              <a:rPr lang="en-US" dirty="0" err="1"/>
              <a:t>etc</a:t>
            </a:r>
            <a:r>
              <a:rPr lang="en-US" dirty="0"/>
              <a:t>…)</a:t>
            </a:r>
          </a:p>
          <a:p>
            <a:pPr marL="329184" lvl="1" indent="0">
              <a:buNone/>
            </a:pPr>
            <a:endParaRPr lang="en-US" dirty="0">
              <a:solidFill>
                <a:schemeClr val="tx1"/>
              </a:solidFill>
            </a:endParaRPr>
          </a:p>
          <a:p>
            <a:pPr marL="329184" lvl="1" indent="0">
              <a:buNone/>
            </a:pPr>
            <a:r>
              <a:rPr lang="en-US" dirty="0">
                <a:solidFill>
                  <a:schemeClr val="tx1"/>
                </a:solidFill>
              </a:rPr>
              <a:t>*Lunch charges are permitted up to $5.20 (Any charges over $5.20 will result in a student offered an alternate meal of a cheese sandwich and milk. No charges for a la carte items.</a:t>
            </a:r>
          </a:p>
          <a:p>
            <a:pPr marL="329184" lvl="1" indent="0">
              <a:buNone/>
            </a:pPr>
            <a:endParaRPr lang="en-US" dirty="0"/>
          </a:p>
          <a:p>
            <a:pPr marL="0" indent="0">
              <a:buNone/>
            </a:pPr>
            <a:r>
              <a:rPr lang="en-US" sz="2200" dirty="0"/>
              <a:t>     *Students must use the office phone, not a cell phone, to</a:t>
            </a:r>
          </a:p>
          <a:p>
            <a:pPr marL="0" indent="0">
              <a:buNone/>
            </a:pPr>
            <a:r>
              <a:rPr lang="en-US" sz="2200" dirty="0"/>
              <a:t>     call during the school day, if they need to reach out to their</a:t>
            </a:r>
          </a:p>
          <a:p>
            <a:pPr marL="0" indent="0">
              <a:buNone/>
            </a:pPr>
            <a:r>
              <a:rPr lang="en-US" sz="2200" dirty="0"/>
              <a:t>     parent.  Please do not text your students during school day.</a:t>
            </a:r>
          </a:p>
          <a:p>
            <a:pPr marL="0" indent="0">
              <a:buNone/>
            </a:pPr>
            <a:endParaRPr lang="en-US" dirty="0"/>
          </a:p>
        </p:txBody>
      </p:sp>
      <p:pic>
        <p:nvPicPr>
          <p:cNvPr id="1026" name="Picture 2" descr="Don't Forget!! | Rainbow Soccer Limited">
            <a:extLst>
              <a:ext uri="{FF2B5EF4-FFF2-40B4-BE49-F238E27FC236}">
                <a16:creationId xmlns:a16="http://schemas.microsoft.com/office/drawing/2014/main" id="{D62F0DE9-E9B2-4C0F-8ED8-344DC0B15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29225"/>
            <a:ext cx="1674091"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8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752600"/>
          </a:xfrm>
        </p:spPr>
        <p:txBody>
          <a:bodyPr/>
          <a:lstStyle/>
          <a:p>
            <a:r>
              <a:rPr lang="en-US" sz="4400" dirty="0">
                <a:solidFill>
                  <a:schemeClr val="accent3">
                    <a:lumMod val="60000"/>
                    <a:lumOff val="40000"/>
                  </a:schemeClr>
                </a:solidFill>
              </a:rPr>
              <a:t>How are students placed in classes? </a:t>
            </a:r>
            <a:br>
              <a:rPr lang="en-US" sz="4400" dirty="0">
                <a:solidFill>
                  <a:schemeClr val="accent3">
                    <a:lumMod val="60000"/>
                    <a:lumOff val="40000"/>
                  </a:schemeClr>
                </a:solidFill>
              </a:rPr>
            </a:br>
            <a:r>
              <a:rPr lang="en-US" sz="4400" dirty="0">
                <a:solidFill>
                  <a:schemeClr val="accent3">
                    <a:lumMod val="60000"/>
                    <a:lumOff val="40000"/>
                  </a:schemeClr>
                </a:solidFill>
              </a:rPr>
              <a:t>When will we receive a schedule?</a:t>
            </a:r>
          </a:p>
        </p:txBody>
      </p:sp>
      <p:sp>
        <p:nvSpPr>
          <p:cNvPr id="5" name="Content Placeholder 4"/>
          <p:cNvSpPr>
            <a:spLocks noGrp="1"/>
          </p:cNvSpPr>
          <p:nvPr>
            <p:ph sz="quarter" idx="13"/>
          </p:nvPr>
        </p:nvSpPr>
        <p:spPr>
          <a:xfrm>
            <a:off x="838200" y="1981200"/>
            <a:ext cx="3657600" cy="4483608"/>
          </a:xfrm>
          <a:solidFill>
            <a:schemeClr val="tx2">
              <a:lumMod val="25000"/>
            </a:schemeClr>
          </a:solidFill>
          <a:ln>
            <a:solidFill>
              <a:schemeClr val="tx1"/>
            </a:solidFill>
          </a:ln>
        </p:spPr>
        <p:txBody>
          <a:bodyPr>
            <a:normAutofit/>
          </a:bodyPr>
          <a:lstStyle/>
          <a:p>
            <a:pPr marL="0" indent="0">
              <a:buNone/>
            </a:pPr>
            <a:r>
              <a:rPr lang="en-US" b="1" dirty="0">
                <a:solidFill>
                  <a:schemeClr val="accent3">
                    <a:lumMod val="60000"/>
                    <a:lumOff val="40000"/>
                  </a:schemeClr>
                </a:solidFill>
              </a:rPr>
              <a:t>5 Academic Classes</a:t>
            </a:r>
          </a:p>
          <a:p>
            <a:pPr lvl="1"/>
            <a:r>
              <a:rPr lang="en-US" dirty="0"/>
              <a:t>On-Level Courses or Advanced Content</a:t>
            </a:r>
          </a:p>
          <a:p>
            <a:pPr marL="0" indent="0">
              <a:buNone/>
            </a:pPr>
            <a:r>
              <a:rPr lang="en-US" b="1" dirty="0">
                <a:solidFill>
                  <a:schemeClr val="accent3">
                    <a:lumMod val="60000"/>
                    <a:lumOff val="40000"/>
                  </a:schemeClr>
                </a:solidFill>
              </a:rPr>
              <a:t>2 Connections Classes</a:t>
            </a:r>
          </a:p>
          <a:p>
            <a:pPr lvl="1"/>
            <a:r>
              <a:rPr lang="en-US" dirty="0"/>
              <a:t>Music classes are chosen after students have been introduced to the programs</a:t>
            </a:r>
          </a:p>
          <a:p>
            <a:pPr lvl="1"/>
            <a:r>
              <a:rPr lang="en-US" dirty="0"/>
              <a:t>All other classes are determined through a random rotation</a:t>
            </a:r>
          </a:p>
        </p:txBody>
      </p:sp>
      <p:sp>
        <p:nvSpPr>
          <p:cNvPr id="8" name="Content Placeholder 7"/>
          <p:cNvSpPr>
            <a:spLocks noGrp="1"/>
          </p:cNvSpPr>
          <p:nvPr>
            <p:ph sz="quarter" idx="14"/>
          </p:nvPr>
        </p:nvSpPr>
        <p:spPr>
          <a:xfrm>
            <a:off x="4800600" y="1981200"/>
            <a:ext cx="3733800" cy="4483608"/>
          </a:xfrm>
          <a:solidFill>
            <a:schemeClr val="tx2">
              <a:lumMod val="25000"/>
            </a:schemeClr>
          </a:solidFill>
          <a:ln>
            <a:solidFill>
              <a:schemeClr val="tx1"/>
            </a:solidFill>
          </a:ln>
        </p:spPr>
        <p:txBody>
          <a:bodyPr>
            <a:normAutofit lnSpcReduction="10000"/>
          </a:bodyPr>
          <a:lstStyle/>
          <a:p>
            <a:pPr marL="0" indent="0">
              <a:buNone/>
            </a:pPr>
            <a:r>
              <a:rPr lang="en-US" b="1" dirty="0">
                <a:solidFill>
                  <a:schemeClr val="accent3">
                    <a:lumMod val="60000"/>
                    <a:lumOff val="40000"/>
                  </a:schemeClr>
                </a:solidFill>
              </a:rPr>
              <a:t>AC Placement </a:t>
            </a:r>
          </a:p>
          <a:p>
            <a:r>
              <a:rPr lang="en-US" dirty="0">
                <a:solidFill>
                  <a:schemeClr val="tx1"/>
                </a:solidFill>
              </a:rPr>
              <a:t>Serve the top 20-25% in each subject</a:t>
            </a:r>
          </a:p>
          <a:p>
            <a:r>
              <a:rPr lang="en-US" dirty="0">
                <a:solidFill>
                  <a:schemeClr val="tx1"/>
                </a:solidFill>
              </a:rPr>
              <a:t>Mailed at the end of May</a:t>
            </a:r>
          </a:p>
          <a:p>
            <a:r>
              <a:rPr lang="en-US" sz="1900" b="1" dirty="0">
                <a:solidFill>
                  <a:srgbClr val="FFD757"/>
                </a:solidFill>
              </a:rPr>
              <a:t>Advanced Content Placement Chart - Located on the LMMS web site</a:t>
            </a:r>
          </a:p>
          <a:p>
            <a:pPr marL="0" indent="0">
              <a:buNone/>
            </a:pPr>
            <a:endParaRPr lang="en-US" dirty="0">
              <a:solidFill>
                <a:schemeClr val="accent3">
                  <a:lumMod val="60000"/>
                  <a:lumOff val="40000"/>
                </a:schemeClr>
              </a:solidFill>
            </a:endParaRPr>
          </a:p>
          <a:p>
            <a:pPr marL="0" indent="0">
              <a:buNone/>
            </a:pPr>
            <a:r>
              <a:rPr lang="en-US" b="1" dirty="0">
                <a:solidFill>
                  <a:schemeClr val="accent3">
                    <a:lumMod val="60000"/>
                    <a:lumOff val="40000"/>
                  </a:schemeClr>
                </a:solidFill>
              </a:rPr>
              <a:t>Final Schedule Distribution</a:t>
            </a:r>
          </a:p>
          <a:p>
            <a:r>
              <a:rPr lang="en-US" dirty="0">
                <a:solidFill>
                  <a:schemeClr val="tx1"/>
                </a:solidFill>
              </a:rPr>
              <a:t>First Day of School in Homeroom</a:t>
            </a:r>
          </a:p>
        </p:txBody>
      </p:sp>
    </p:spTree>
    <p:extLst>
      <p:ext uri="{BB962C8B-B14F-4D97-AF65-F5344CB8AC3E}">
        <p14:creationId xmlns:p14="http://schemas.microsoft.com/office/powerpoint/2010/main" val="177993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32" y="337540"/>
            <a:ext cx="8041440" cy="1442674"/>
          </a:xfrm>
        </p:spPr>
        <p:txBody>
          <a:bodyPr/>
          <a:lstStyle/>
          <a:p>
            <a:r>
              <a:rPr lang="en-US" dirty="0">
                <a:solidFill>
                  <a:schemeClr val="accent3">
                    <a:lumMod val="60000"/>
                    <a:lumOff val="40000"/>
                  </a:schemeClr>
                </a:solidFill>
              </a:rPr>
              <a:t>What do you need to know about connections classes?</a:t>
            </a:r>
          </a:p>
        </p:txBody>
      </p:sp>
      <p:sp>
        <p:nvSpPr>
          <p:cNvPr id="3" name="Content Placeholder 2"/>
          <p:cNvSpPr>
            <a:spLocks noGrp="1"/>
          </p:cNvSpPr>
          <p:nvPr>
            <p:ph sz="quarter" idx="13"/>
          </p:nvPr>
        </p:nvSpPr>
        <p:spPr/>
        <p:txBody>
          <a:bodyPr>
            <a:normAutofit/>
          </a:bodyPr>
          <a:lstStyle/>
          <a:p>
            <a:pPr marL="0" indent="0">
              <a:buNone/>
            </a:pPr>
            <a:r>
              <a:rPr lang="en-US" sz="2800" dirty="0">
                <a:solidFill>
                  <a:srgbClr val="00B0F0"/>
                </a:solidFill>
              </a:rPr>
              <a:t>Music Choices:</a:t>
            </a:r>
          </a:p>
          <a:p>
            <a:pPr lvl="1"/>
            <a:r>
              <a:rPr lang="en-US" sz="2600" dirty="0"/>
              <a:t>Band</a:t>
            </a:r>
          </a:p>
          <a:p>
            <a:pPr lvl="1"/>
            <a:r>
              <a:rPr lang="en-US" sz="2600" dirty="0"/>
              <a:t>Chorus</a:t>
            </a:r>
          </a:p>
          <a:p>
            <a:pPr lvl="1"/>
            <a:r>
              <a:rPr lang="en-US" sz="2600" dirty="0"/>
              <a:t>Orchestra</a:t>
            </a:r>
          </a:p>
        </p:txBody>
      </p:sp>
      <p:sp>
        <p:nvSpPr>
          <p:cNvPr id="4" name="Content Placeholder 3"/>
          <p:cNvSpPr>
            <a:spLocks noGrp="1"/>
          </p:cNvSpPr>
          <p:nvPr>
            <p:ph sz="quarter" idx="14"/>
          </p:nvPr>
        </p:nvSpPr>
        <p:spPr>
          <a:xfrm>
            <a:off x="4150873" y="1613845"/>
            <a:ext cx="3657600" cy="3950208"/>
          </a:xfrm>
        </p:spPr>
        <p:txBody>
          <a:bodyPr>
            <a:normAutofit lnSpcReduction="10000"/>
          </a:bodyPr>
          <a:lstStyle/>
          <a:p>
            <a:pPr marL="0" indent="0">
              <a:buNone/>
            </a:pPr>
            <a:r>
              <a:rPr lang="en-US" sz="2800" dirty="0">
                <a:solidFill>
                  <a:srgbClr val="00B0F0"/>
                </a:solidFill>
              </a:rPr>
              <a:t> </a:t>
            </a:r>
          </a:p>
          <a:p>
            <a:pPr marL="0" indent="0">
              <a:buNone/>
            </a:pPr>
            <a:r>
              <a:rPr lang="en-US" sz="2800" dirty="0">
                <a:solidFill>
                  <a:srgbClr val="00B0F0"/>
                </a:solidFill>
              </a:rPr>
              <a:t>Randomly Assigned:</a:t>
            </a:r>
          </a:p>
          <a:p>
            <a:r>
              <a:rPr lang="en-US" sz="2800" dirty="0"/>
              <a:t>Physical Education </a:t>
            </a:r>
          </a:p>
          <a:p>
            <a:r>
              <a:rPr lang="en-US" sz="2800" dirty="0"/>
              <a:t>Music Technology</a:t>
            </a:r>
          </a:p>
          <a:p>
            <a:r>
              <a:rPr lang="en-US" sz="2800" dirty="0"/>
              <a:t>Art</a:t>
            </a:r>
          </a:p>
          <a:p>
            <a:r>
              <a:rPr lang="en-US" sz="2800" dirty="0"/>
              <a:t>Business</a:t>
            </a:r>
          </a:p>
          <a:p>
            <a:r>
              <a:rPr lang="en-US" sz="2800" dirty="0"/>
              <a:t>FACS</a:t>
            </a:r>
          </a:p>
          <a:p>
            <a:r>
              <a:rPr lang="en-US" sz="2800" dirty="0"/>
              <a:t>Health</a:t>
            </a:r>
          </a:p>
        </p:txBody>
      </p:sp>
      <p:pic>
        <p:nvPicPr>
          <p:cNvPr id="6" name="Picture 6" descr="C:\Users\wce14121\AppData\Local\Microsoft\Windows\Temporary Internet Files\Content.IE5\GXLXVKQP\MC90043487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834" y="1983803"/>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wce14121\AppData\Local\Microsoft\Windows\Temporary Internet Files\Content.IE5\OVQZIEL9\MC90023241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5127" y="3444417"/>
            <a:ext cx="881302" cy="11395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723" y="3555796"/>
            <a:ext cx="1387311" cy="154838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6341" y="5176921"/>
            <a:ext cx="1199531" cy="1199531"/>
          </a:xfrm>
          <a:prstGeom prst="rect">
            <a:avLst/>
          </a:prstGeom>
        </p:spPr>
      </p:pic>
      <p:pic>
        <p:nvPicPr>
          <p:cNvPr id="3076" name="Picture 4" descr="Orchestra Clip Art - Royalty Free - GoGraph">
            <a:extLst>
              <a:ext uri="{FF2B5EF4-FFF2-40B4-BE49-F238E27FC236}">
                <a16:creationId xmlns:a16="http://schemas.microsoft.com/office/drawing/2014/main" id="{7798AB38-8E34-4B68-B1D2-402908F510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248" y="4227880"/>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444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FD5B40CC20934FBE02B9BFEDA731E6" ma:contentTypeVersion="13" ma:contentTypeDescription="Create a new document." ma:contentTypeScope="" ma:versionID="366939e1dff405a3f0069b25dc3bf0d8">
  <xsd:schema xmlns:xsd="http://www.w3.org/2001/XMLSchema" xmlns:xs="http://www.w3.org/2001/XMLSchema" xmlns:p="http://schemas.microsoft.com/office/2006/metadata/properties" xmlns:ns3="d1bea57f-f24a-4814-8dfc-e372b91f2504" xmlns:ns4="1f288448-f477-4024-bfa7-c5da6d31a550" targetNamespace="http://schemas.microsoft.com/office/2006/metadata/properties" ma:root="true" ma:fieldsID="c22b6f0842a2871f4945abca7d696f88" ns3:_="" ns4:_="">
    <xsd:import namespace="d1bea57f-f24a-4814-8dfc-e372b91f2504"/>
    <xsd:import namespace="1f288448-f477-4024-bfa7-c5da6d31a5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ea57f-f24a-4814-8dfc-e372b91f25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288448-f477-4024-bfa7-c5da6d31a5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CDC9BD-9896-402A-92EA-6D16EABEF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ea57f-f24a-4814-8dfc-e372b91f2504"/>
    <ds:schemaRef ds:uri="1f288448-f477-4024-bfa7-c5da6d31a5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CEAC1-A07A-40FB-9BD4-BE0EC121F1E8}">
  <ds:schemaRefs>
    <ds:schemaRef ds:uri="http://schemas.microsoft.com/sharepoint/v3/contenttype/forms"/>
  </ds:schemaRefs>
</ds:datastoreItem>
</file>

<file path=customXml/itemProps3.xml><?xml version="1.0" encoding="utf-8"?>
<ds:datastoreItem xmlns:ds="http://schemas.openxmlformats.org/officeDocument/2006/customXml" ds:itemID="{35637174-EABC-47D8-A45B-1EBDA9502488}">
  <ds:schemaRefs>
    <ds:schemaRef ds:uri="d1bea57f-f24a-4814-8dfc-e372b91f2504"/>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1f288448-f477-4024-bfa7-c5da6d31a55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Sketchbook</Template>
  <TotalTime>7137</TotalTime>
  <Words>1894</Words>
  <Application>Microsoft Office PowerPoint</Application>
  <PresentationFormat>On-screen Show (4:3)</PresentationFormat>
  <Paragraphs>299</Paragraphs>
  <Slides>30</Slides>
  <Notes>20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vt:lpstr>
      <vt:lpstr>Rage Italic</vt:lpstr>
      <vt:lpstr>Sketchbook</vt:lpstr>
      <vt:lpstr>Welcome to  Lost Mountain Middle School  Students and Parents! </vt:lpstr>
      <vt:lpstr>Meet our  Administration and Teachers</vt:lpstr>
      <vt:lpstr>Meet our Counselors</vt:lpstr>
      <vt:lpstr>What do we believe about Middle School? </vt:lpstr>
      <vt:lpstr>What does the middle school day look like?</vt:lpstr>
      <vt:lpstr>What if…</vt:lpstr>
      <vt:lpstr>Forgotten Items</vt:lpstr>
      <vt:lpstr>How are students placed in classes?  When will we receive a schedule?</vt:lpstr>
      <vt:lpstr>What do you need to know about connections classes?</vt:lpstr>
      <vt:lpstr>LMMS Band WEBSITE: lmmsband.com  Email: lostmountainband@gmail.com </vt:lpstr>
      <vt:lpstr>LMMS Band WEBSITE: lmmsband.com </vt:lpstr>
      <vt:lpstr>PowerPoint Presentation</vt:lpstr>
      <vt:lpstr>PowerPoint Presentation</vt:lpstr>
      <vt:lpstr>LMMS Orchestra  website:  lmmsorchestra.com email:  linda.stephens@cobbk12.org  Directors:  Linda Stephens and Catey Bitinas </vt:lpstr>
      <vt:lpstr>PowerPoint Presentation</vt:lpstr>
      <vt:lpstr>What does the Foundation do at LMMS?</vt:lpstr>
      <vt:lpstr>What is different in  middle school?</vt:lpstr>
      <vt:lpstr>Dress Code</vt:lpstr>
      <vt:lpstr>Physical Education  Dress Requirements</vt:lpstr>
      <vt:lpstr>Electronic Devices</vt:lpstr>
      <vt:lpstr>Getting ready for the first week...</vt:lpstr>
      <vt:lpstr>What should you remember as you prepare for middle school?</vt:lpstr>
      <vt:lpstr>How are unique student needs supported?</vt:lpstr>
      <vt:lpstr>How to have a great middle school experience?</vt:lpstr>
      <vt:lpstr>How do I stay connected to what is going on at LMMS?</vt:lpstr>
      <vt:lpstr>How can your child get involved? FULL LIST ON WEBSITE </vt:lpstr>
      <vt:lpstr>How can you get involved? </vt:lpstr>
      <vt:lpstr>What does the Foundation do at LMMS?</vt:lpstr>
      <vt:lpstr>What does PTSA do at LMMS?</vt:lpstr>
      <vt:lpstr> We look forward to  seeing you soon!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Lost Mountain Middle School</dc:title>
  <dc:creator>Candace Wilkes</dc:creator>
  <cp:lastModifiedBy>Valerie Wombles</cp:lastModifiedBy>
  <cp:revision>168</cp:revision>
  <cp:lastPrinted>2018-05-14T22:05:51Z</cp:lastPrinted>
  <dcterms:created xsi:type="dcterms:W3CDTF">2013-05-08T02:20:42Z</dcterms:created>
  <dcterms:modified xsi:type="dcterms:W3CDTF">2020-05-14T01:21:11Z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0x010100BFFD5B40CC20934FBE02B9BFEDA731E6</vt:lpwstr>
  </property>
</Properties>
</file>